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429" r:id="rId3"/>
    <p:sldId id="433" r:id="rId4"/>
    <p:sldId id="425" r:id="rId5"/>
    <p:sldId id="394" r:id="rId6"/>
    <p:sldId id="406" r:id="rId7"/>
    <p:sldId id="426" r:id="rId8"/>
    <p:sldId id="367" r:id="rId9"/>
    <p:sldId id="395" r:id="rId10"/>
    <p:sldId id="396" r:id="rId11"/>
    <p:sldId id="410" r:id="rId12"/>
    <p:sldId id="408" r:id="rId13"/>
    <p:sldId id="413" r:id="rId14"/>
    <p:sldId id="397" r:id="rId15"/>
    <p:sldId id="427" r:id="rId16"/>
    <p:sldId id="434" r:id="rId17"/>
    <p:sldId id="435" r:id="rId18"/>
    <p:sldId id="436" r:id="rId19"/>
    <p:sldId id="437" r:id="rId20"/>
    <p:sldId id="438" r:id="rId21"/>
    <p:sldId id="439" r:id="rId22"/>
    <p:sldId id="440" r:id="rId23"/>
    <p:sldId id="441" r:id="rId24"/>
    <p:sldId id="442" r:id="rId25"/>
    <p:sldId id="443" r:id="rId26"/>
    <p:sldId id="444" r:id="rId27"/>
    <p:sldId id="445" r:id="rId28"/>
    <p:sldId id="446" r:id="rId29"/>
    <p:sldId id="447" r:id="rId30"/>
    <p:sldId id="448" r:id="rId31"/>
    <p:sldId id="449" r:id="rId32"/>
    <p:sldId id="450" r:id="rId33"/>
    <p:sldId id="401" r:id="rId34"/>
    <p:sldId id="424" r:id="rId35"/>
    <p:sldId id="451" r:id="rId36"/>
    <p:sldId id="316" r:id="rId37"/>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81ADD5"/>
    <a:srgbClr val="2F618F"/>
    <a:srgbClr val="00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60167" autoAdjust="0"/>
  </p:normalViewPr>
  <p:slideViewPr>
    <p:cSldViewPr>
      <p:cViewPr varScale="1">
        <p:scale>
          <a:sx n="46" d="100"/>
          <a:sy n="46" d="100"/>
        </p:scale>
        <p:origin x="-1854" y="-90"/>
      </p:cViewPr>
      <p:guideLst>
        <p:guide orient="horz" pos="2160"/>
        <p:guide pos="2880"/>
      </p:guideLst>
    </p:cSldViewPr>
  </p:slideViewPr>
  <p:outlineViewPr>
    <p:cViewPr>
      <p:scale>
        <a:sx n="33" d="100"/>
        <a:sy n="33" d="100"/>
      </p:scale>
      <p:origin x="0" y="20064"/>
    </p:cViewPr>
  </p:outlineViewPr>
  <p:notesTextViewPr>
    <p:cViewPr>
      <p:scale>
        <a:sx n="1" d="1"/>
        <a:sy n="1" d="1"/>
      </p:scale>
      <p:origin x="0" y="0"/>
    </p:cViewPr>
  </p:notesTextViewPr>
  <p:sorterViewPr>
    <p:cViewPr>
      <p:scale>
        <a:sx n="100" d="100"/>
        <a:sy n="100" d="100"/>
      </p:scale>
      <p:origin x="0" y="2604"/>
    </p:cViewPr>
  </p:sorterViewPr>
  <p:notesViewPr>
    <p:cSldViewPr>
      <p:cViewPr varScale="1">
        <p:scale>
          <a:sx n="112" d="100"/>
          <a:sy n="112" d="100"/>
        </p:scale>
        <p:origin x="-282" y="-78"/>
      </p:cViewPr>
      <p:guideLst>
        <p:guide orient="horz" pos="2118"/>
        <p:guide pos="311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eaLnBrk="0" hangingPunct="0">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5A01A66E-5443-4117-A8C6-067FB16E046B}" type="datetimeFigureOut">
              <a:rPr lang="en-US"/>
              <a:pPr>
                <a:defRPr/>
              </a:pPr>
              <a:t>10/8/2017</a:t>
            </a:fld>
            <a:endParaRPr lang="en-US"/>
          </a:p>
        </p:txBody>
      </p:sp>
      <p:sp>
        <p:nvSpPr>
          <p:cNvPr id="4" name="Footer Placeholder 3"/>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eaLnBrk="0" hangingPunct="0">
              <a:defRPr sz="1200">
                <a:latin typeface="Calibri"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299B4FA-1FDF-4808-B0FF-4C32C651FD2D}" type="slidenum">
              <a:rPr lang="en-US"/>
              <a:pPr/>
              <a:t>‹#›</a:t>
            </a:fld>
            <a:endParaRPr lang="en-US"/>
          </a:p>
        </p:txBody>
      </p:sp>
    </p:spTree>
    <p:extLst>
      <p:ext uri="{BB962C8B-B14F-4D97-AF65-F5344CB8AC3E}">
        <p14:creationId xmlns:p14="http://schemas.microsoft.com/office/powerpoint/2010/main" xmlns="" val="668201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eaLnBrk="0" hangingPunct="0">
              <a:defRPr sz="1200">
                <a:latin typeface="Calibri" charset="0"/>
                <a:ea typeface="MS PGothic" charset="0"/>
                <a:cs typeface="MS PGothic" charset="0"/>
              </a:defRPr>
            </a:lvl1pPr>
          </a:lstStyle>
          <a:p>
            <a:pPr>
              <a:defRPr/>
            </a:pPr>
            <a:endParaRPr lang="en-US"/>
          </a:p>
        </p:txBody>
      </p:sp>
      <p:sp>
        <p:nvSpPr>
          <p:cNvPr id="3" name="Date Placeholder 2"/>
          <p:cNvSpPr>
            <a:spLocks noGrp="1"/>
          </p:cNvSpPr>
          <p:nvPr>
            <p:ph type="dt"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B7935159-C5A1-44BA-B43E-CBA6D390C1F5}" type="datetimeFigureOut">
              <a:rPr lang="en-US"/>
              <a:pPr>
                <a:defRPr/>
              </a:pPr>
              <a:t>10/8/2017</a:t>
            </a:fld>
            <a:endParaRPr lang="en-US"/>
          </a:p>
        </p:txBody>
      </p:sp>
      <p:sp>
        <p:nvSpPr>
          <p:cNvPr id="4" name="Slide Image Placeholder 3"/>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endParaRPr lang="en-US" noProof="0" smtClean="0"/>
          </a:p>
        </p:txBody>
      </p:sp>
      <p:sp>
        <p:nvSpPr>
          <p:cNvPr id="6" name="Footer Placeholder 5"/>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eaLnBrk="0" hangingPunct="0">
              <a:defRPr sz="1200">
                <a:latin typeface="Calibri" charset="0"/>
                <a:ea typeface="MS PGothic" charset="0"/>
                <a:cs typeface="MS PGothic" charset="0"/>
              </a:defRPr>
            </a:lvl1pPr>
          </a:lstStyle>
          <a:p>
            <a:pPr>
              <a:defRPr/>
            </a:pPr>
            <a:endParaRPr lang="en-US"/>
          </a:p>
        </p:txBody>
      </p:sp>
      <p:sp>
        <p:nvSpPr>
          <p:cNvPr id="7" name="Slide Number Placeholder 6"/>
          <p:cNvSpPr>
            <a:spLocks noGrp="1"/>
          </p:cNvSpPr>
          <p:nvPr>
            <p:ph type="sldNum" sz="quarter" idx="5"/>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08AF315-A849-45FE-9BCE-E61C32E1870A}" type="slidenum">
              <a:rPr lang="en-US"/>
              <a:pPr/>
              <a:t>‹#›</a:t>
            </a:fld>
            <a:endParaRPr lang="en-US"/>
          </a:p>
        </p:txBody>
      </p:sp>
    </p:spTree>
    <p:extLst>
      <p:ext uri="{BB962C8B-B14F-4D97-AF65-F5344CB8AC3E}">
        <p14:creationId xmlns:p14="http://schemas.microsoft.com/office/powerpoint/2010/main" xmlns="" val="179160523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dirty="0"/>
          </a:p>
        </p:txBody>
      </p:sp>
      <p:sp>
        <p:nvSpPr>
          <p:cNvPr id="4" name="Slide Number Placeholder 3"/>
          <p:cNvSpPr>
            <a:spLocks noGrp="1"/>
          </p:cNvSpPr>
          <p:nvPr>
            <p:ph type="sldNum" sz="quarter" idx="10"/>
          </p:nvPr>
        </p:nvSpPr>
        <p:spPr/>
        <p:txBody>
          <a:bodyPr/>
          <a:lstStyle/>
          <a:p>
            <a:fld id="{108AF315-A849-45FE-9BCE-E61C32E1870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20000"/>
          </a:bodyPr>
          <a:lstStyle/>
          <a:p>
            <a:pPr>
              <a:lnSpc>
                <a:spcPct val="80000"/>
              </a:lnSpc>
              <a:defRPr/>
            </a:pPr>
            <a:r>
              <a:rPr lang="hr-HR" sz="600" b="1" u="sng" dirty="0" smtClean="0"/>
              <a:t>Važnost</a:t>
            </a:r>
            <a:r>
              <a:rPr lang="hr-HR" sz="600" b="1" u="sng" baseline="0" dirty="0" smtClean="0"/>
              <a:t> obuka </a:t>
            </a:r>
            <a:r>
              <a:rPr lang="hr-HR" sz="600" b="1" u="sng" baseline="0" dirty="0" smtClean="0"/>
              <a:t>o internet kriminalu</a:t>
            </a:r>
            <a:endParaRPr lang="en-US" sz="600" b="1" u="sng" dirty="0" smtClean="0"/>
          </a:p>
          <a:p>
            <a:pPr>
              <a:lnSpc>
                <a:spcPct val="80000"/>
              </a:lnSpc>
              <a:defRPr/>
            </a:pPr>
            <a:endParaRPr lang="en-US" sz="600" dirty="0" smtClean="0"/>
          </a:p>
          <a:p>
            <a:pPr>
              <a:lnSpc>
                <a:spcPct val="80000"/>
              </a:lnSpc>
              <a:defRPr/>
            </a:pPr>
            <a:r>
              <a:rPr lang="hr-HR" sz="600" dirty="0" smtClean="0"/>
              <a:t>Bavljenje krivičnim</a:t>
            </a:r>
            <a:r>
              <a:rPr lang="hr-HR" sz="600" baseline="0" dirty="0" smtClean="0"/>
              <a:t> delima vezanim </a:t>
            </a:r>
            <a:r>
              <a:rPr lang="hr-HR" sz="600" baseline="0" dirty="0" smtClean="0"/>
              <a:t>za internet kriminal </a:t>
            </a:r>
            <a:r>
              <a:rPr lang="hr-HR" sz="600" baseline="0" dirty="0" smtClean="0"/>
              <a:t>podrazumeva znanje tehničkih i pravnih aspekata koji su specifični za ovaj oblik kriminaliteta. </a:t>
            </a:r>
            <a:endParaRPr lang="en-US" sz="600" dirty="0" smtClean="0"/>
          </a:p>
          <a:p>
            <a:pPr>
              <a:lnSpc>
                <a:spcPct val="80000"/>
              </a:lnSpc>
              <a:defRPr/>
            </a:pPr>
            <a:endParaRPr lang="en-US" sz="600" dirty="0" smtClean="0"/>
          </a:p>
          <a:p>
            <a:pPr>
              <a:lnSpc>
                <a:spcPct val="80000"/>
              </a:lnSpc>
              <a:defRPr/>
            </a:pPr>
            <a:r>
              <a:rPr lang="hr-HR" sz="600" dirty="0" smtClean="0"/>
              <a:t>Ukoliko ste već specijalizovani</a:t>
            </a:r>
            <a:r>
              <a:rPr lang="hr-HR" sz="600" baseline="0" dirty="0" smtClean="0"/>
              <a:t> </a:t>
            </a:r>
            <a:r>
              <a:rPr lang="hr-HR" sz="600" baseline="0" dirty="0" smtClean="0"/>
              <a:t>za internet kriminal</a:t>
            </a:r>
            <a:r>
              <a:rPr lang="hr-HR" sz="600" baseline="0" dirty="0" smtClean="0"/>
              <a:t>, tehnički pojmovi i dela (kao što su </a:t>
            </a:r>
            <a:r>
              <a:rPr lang="hr-HR" sz="600" i="1" baseline="0" dirty="0" smtClean="0"/>
              <a:t>phishing</a:t>
            </a:r>
            <a:r>
              <a:rPr lang="hr-HR" sz="600" baseline="0" dirty="0" smtClean="0"/>
              <a:t>, </a:t>
            </a:r>
            <a:r>
              <a:rPr lang="hr-HR" sz="600" i="1" baseline="0" dirty="0" smtClean="0"/>
              <a:t>keyloggers</a:t>
            </a:r>
            <a:r>
              <a:rPr lang="hr-HR" sz="600" baseline="0" dirty="0" smtClean="0"/>
              <a:t>, </a:t>
            </a:r>
            <a:r>
              <a:rPr lang="hr-HR" sz="600" i="1" baseline="0" dirty="0" smtClean="0"/>
              <a:t>malware</a:t>
            </a:r>
            <a:r>
              <a:rPr lang="hr-HR" sz="600" baseline="0" dirty="0" smtClean="0"/>
              <a:t> ili </a:t>
            </a:r>
            <a:r>
              <a:rPr lang="hr-HR" sz="600" i="1" baseline="0" dirty="0" smtClean="0"/>
              <a:t>botnets</a:t>
            </a:r>
            <a:r>
              <a:rPr lang="hr-HR" sz="600" baseline="0" dirty="0" smtClean="0"/>
              <a:t>) su vam poznati. Oni su međutim mnogo više nego laički pojmovi i biće važno da dobijete adekvatnu obuku da biste shvatili šta oni predstavljaju i </a:t>
            </a:r>
            <a:r>
              <a:rPr lang="hr-HR" sz="600" baseline="0" dirty="0" smtClean="0"/>
              <a:t>da se isti objasne </a:t>
            </a:r>
            <a:r>
              <a:rPr lang="hr-HR" sz="600" baseline="0" dirty="0" smtClean="0"/>
              <a:t>na jasan i potpun način sudijama i porotama, koji možda nemaju ekvivalentan nivo ekspertize.</a:t>
            </a:r>
            <a:endParaRPr lang="en-US" sz="600" dirty="0" smtClean="0"/>
          </a:p>
          <a:p>
            <a:pPr>
              <a:lnSpc>
                <a:spcPct val="80000"/>
              </a:lnSpc>
              <a:defRPr/>
            </a:pPr>
            <a:endParaRPr lang="en-US" sz="600" dirty="0" smtClean="0"/>
          </a:p>
          <a:p>
            <a:pPr>
              <a:lnSpc>
                <a:spcPct val="80000"/>
              </a:lnSpc>
              <a:defRPr/>
            </a:pPr>
            <a:r>
              <a:rPr lang="hr-HR" sz="600" dirty="0" smtClean="0"/>
              <a:t>Istrage</a:t>
            </a:r>
            <a:r>
              <a:rPr lang="hr-HR" sz="600" baseline="0" dirty="0" smtClean="0"/>
              <a:t> </a:t>
            </a:r>
            <a:r>
              <a:rPr lang="hr-HR" sz="600" baseline="0" dirty="0" smtClean="0"/>
              <a:t>internet kriminala </a:t>
            </a:r>
            <a:r>
              <a:rPr lang="hr-HR" sz="600" baseline="0" dirty="0" smtClean="0"/>
              <a:t>su takođe ekstemno tehničke prirode u smislu da neko mora steći niz dobrih operativnih praksi da bi bio u stanju da zamrzne dokaz, sačuva ga i iskoristi. </a:t>
            </a:r>
            <a:endParaRPr lang="en-US" sz="600" dirty="0" smtClean="0"/>
          </a:p>
          <a:p>
            <a:pPr>
              <a:lnSpc>
                <a:spcPct val="80000"/>
              </a:lnSpc>
              <a:defRPr/>
            </a:pPr>
            <a:endParaRPr lang="en-US" sz="600" dirty="0" smtClean="0"/>
          </a:p>
          <a:p>
            <a:pPr>
              <a:lnSpc>
                <a:spcPct val="80000"/>
              </a:lnSpc>
              <a:defRPr/>
            </a:pPr>
            <a:r>
              <a:rPr lang="hr-HR" sz="600" dirty="0" smtClean="0"/>
              <a:t>Konačno, zbog prevalencije</a:t>
            </a:r>
            <a:r>
              <a:rPr lang="hr-HR" sz="600" baseline="0" dirty="0" smtClean="0"/>
              <a:t> digitalnih dokaza danas, trening iz sajber kriminala postaje generalno sve fundamentalniji. U našem modernom, digitalizovanom svetu, prvi korak nakon bilo kojeg ozbiljnog krivičnog dela, bilo da je u pitanju ubistvo ili otmica, će biti oduzimanje i analiza računara ili pametnog telefona. Stoga je imperativ da se nauči kako da se bavi digitalnim dokazima u dobrim uslovima. </a:t>
            </a:r>
            <a:endParaRPr lang="en-US" sz="600" dirty="0" smtClean="0"/>
          </a:p>
          <a:p>
            <a:pPr>
              <a:lnSpc>
                <a:spcPct val="80000"/>
              </a:lnSpc>
              <a:defRPr/>
            </a:pPr>
            <a:endParaRPr lang="en-US" sz="600" dirty="0" smtClean="0"/>
          </a:p>
          <a:p>
            <a:pPr>
              <a:lnSpc>
                <a:spcPct val="80000"/>
              </a:lnSpc>
              <a:defRPr/>
            </a:pPr>
            <a:r>
              <a:rPr lang="hr-HR" sz="600" b="1" u="sng" dirty="0" smtClean="0"/>
              <a:t>Zaštita</a:t>
            </a:r>
            <a:r>
              <a:rPr lang="hr-HR" sz="600" b="1" u="sng" baseline="0" dirty="0" smtClean="0"/>
              <a:t> lica mesta i prezervacija dokaza</a:t>
            </a:r>
            <a:endParaRPr lang="en-US" sz="600" b="1" u="sng" dirty="0" smtClean="0"/>
          </a:p>
          <a:p>
            <a:pPr>
              <a:lnSpc>
                <a:spcPct val="80000"/>
              </a:lnSpc>
              <a:defRPr/>
            </a:pPr>
            <a:endParaRPr lang="en-US" sz="600" b="1" u="sng" dirty="0" smtClean="0"/>
          </a:p>
          <a:p>
            <a:pPr>
              <a:lnSpc>
                <a:spcPct val="80000"/>
              </a:lnSpc>
              <a:defRPr/>
            </a:pPr>
            <a:r>
              <a:rPr lang="hr-HR" sz="600" dirty="0" smtClean="0"/>
              <a:t>Digitalni dokazi su nestalni i od vitalnog je značaja</a:t>
            </a:r>
            <a:r>
              <a:rPr lang="hr-HR" sz="600" baseline="0" dirty="0" smtClean="0"/>
              <a:t> od samog početka istrage da</a:t>
            </a:r>
            <a:endParaRPr lang="en-US" sz="600" dirty="0" smtClean="0"/>
          </a:p>
          <a:p>
            <a:pPr>
              <a:lnSpc>
                <a:spcPct val="80000"/>
              </a:lnSpc>
              <a:defRPr/>
            </a:pPr>
            <a:r>
              <a:rPr lang="en-US" sz="600" dirty="0" smtClean="0"/>
              <a:t>	- </a:t>
            </a:r>
            <a:r>
              <a:rPr lang="hr-HR" sz="600" dirty="0" smtClean="0"/>
              <a:t>se identifikuje</a:t>
            </a:r>
            <a:r>
              <a:rPr lang="hr-HR" sz="600" baseline="0" dirty="0" smtClean="0"/>
              <a:t> gde su dolazi sačuvani, </a:t>
            </a:r>
            <a:endParaRPr lang="en-US" sz="600" dirty="0" smtClean="0"/>
          </a:p>
          <a:p>
            <a:pPr>
              <a:lnSpc>
                <a:spcPct val="80000"/>
              </a:lnSpc>
              <a:defRPr/>
            </a:pPr>
            <a:r>
              <a:rPr lang="en-US" sz="600" dirty="0" smtClean="0"/>
              <a:t>	- </a:t>
            </a:r>
            <a:r>
              <a:rPr lang="hr-HR" sz="600" dirty="0" smtClean="0"/>
              <a:t>obezbedi njihova bezbednost</a:t>
            </a:r>
            <a:r>
              <a:rPr lang="en-US" sz="600" dirty="0" smtClean="0"/>
              <a:t>, </a:t>
            </a:r>
          </a:p>
          <a:p>
            <a:pPr>
              <a:lnSpc>
                <a:spcPct val="80000"/>
              </a:lnSpc>
              <a:defRPr/>
            </a:pPr>
            <a:r>
              <a:rPr lang="en-US" sz="600" dirty="0" smtClean="0"/>
              <a:t>	- </a:t>
            </a:r>
            <a:r>
              <a:rPr lang="hr-HR" sz="600" dirty="0" smtClean="0"/>
              <a:t>iskoriste i analiziraju</a:t>
            </a:r>
            <a:r>
              <a:rPr lang="hr-HR" sz="600" baseline="0" dirty="0" smtClean="0"/>
              <a:t> ovi dokazi, tako da garantuju autentičnost i rezultate koji će uslediti</a:t>
            </a:r>
            <a:r>
              <a:rPr lang="en-US" sz="600" dirty="0" smtClean="0"/>
              <a:t>. </a:t>
            </a:r>
          </a:p>
          <a:p>
            <a:pPr>
              <a:lnSpc>
                <a:spcPct val="80000"/>
              </a:lnSpc>
              <a:defRPr/>
            </a:pPr>
            <a:endParaRPr lang="en-US" sz="600" dirty="0" smtClean="0"/>
          </a:p>
          <a:p>
            <a:pPr>
              <a:lnSpc>
                <a:spcPct val="80000"/>
              </a:lnSpc>
              <a:defRPr/>
            </a:pPr>
            <a:r>
              <a:rPr lang="hr-HR" sz="600" dirty="0" smtClean="0"/>
              <a:t>Policijski</a:t>
            </a:r>
            <a:r>
              <a:rPr lang="hr-HR" sz="600" baseline="0" dirty="0" smtClean="0"/>
              <a:t> službenici i tužioci, prilikom bavljenja ovim dvama koracima, će se možda morati osloniti na saradnju sa oštećenim licima, kao i na dodatnu pomoć specijalizovanih agencija za provođenje zakona i nezavisnim ekspertima prilikom analiziranja dokaza. </a:t>
            </a:r>
            <a:endParaRPr lang="en-US" sz="600" dirty="0" smtClean="0"/>
          </a:p>
          <a:p>
            <a:pPr>
              <a:lnSpc>
                <a:spcPct val="80000"/>
              </a:lnSpc>
              <a:defRPr/>
            </a:pPr>
            <a:endParaRPr lang="en-US" sz="600" dirty="0" smtClean="0"/>
          </a:p>
          <a:p>
            <a:pPr>
              <a:lnSpc>
                <a:spcPct val="80000"/>
              </a:lnSpc>
              <a:defRPr/>
            </a:pPr>
            <a:r>
              <a:rPr lang="hr-HR" sz="600" dirty="0" smtClean="0"/>
              <a:t>Prva reakcija oštećenih lica, kad saznaju</a:t>
            </a:r>
            <a:r>
              <a:rPr lang="hr-HR" sz="600" baseline="0" dirty="0" smtClean="0"/>
              <a:t> da je njihov računar napadnut, može biti da pokušaju sami da poprave štetu. Takvo razmišljanje je krajnje kontraintuitivno, zato što bi njihov prvi refleks trebao da bude da zamrznu dokaze i da ne dovedu u opasnost buduću istragu. Napadnuti ili kompromitovani računari se moraju smesta izolovati i isključiti da bi ih forenzički eksperti mogli analizirati.  </a:t>
            </a:r>
            <a:endParaRPr lang="en-US" sz="600" dirty="0" smtClean="0"/>
          </a:p>
          <a:p>
            <a:pPr>
              <a:lnSpc>
                <a:spcPct val="80000"/>
              </a:lnSpc>
              <a:defRPr/>
            </a:pPr>
            <a:endParaRPr lang="en-US" sz="600" dirty="0" smtClean="0"/>
          </a:p>
          <a:p>
            <a:pPr>
              <a:lnSpc>
                <a:spcPct val="80000"/>
              </a:lnSpc>
              <a:defRPr/>
            </a:pPr>
            <a:r>
              <a:rPr lang="hr-HR" sz="600" dirty="0" smtClean="0"/>
              <a:t>Kad su</a:t>
            </a:r>
            <a:r>
              <a:rPr lang="hr-HR" sz="600" baseline="0" dirty="0" smtClean="0"/>
              <a:t> digitalni dokazi dostupni provajderima usluga ili trećim licima, njih se mora smesta kontaktirati kako bi se sačuvali neophodni podaci. Zahteve za čuvanje treba poslati provajderima usluga, i tražiti od njih da sačuvaju zapise, posebno ukoliko se zapisi nalaze izvan nacionalne jurisdikcije. </a:t>
            </a: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r>
              <a:rPr lang="en-US" sz="600" dirty="0" smtClean="0"/>
              <a:t> </a:t>
            </a:r>
          </a:p>
          <a:p>
            <a:pPr>
              <a:lnSpc>
                <a:spcPct val="80000"/>
              </a:lnSpc>
              <a:defRPr/>
            </a:pPr>
            <a:endParaRPr lang="en-US" sz="600" dirty="0" smtClean="0"/>
          </a:p>
          <a:p>
            <a:pPr>
              <a:lnSpc>
                <a:spcPct val="80000"/>
              </a:lnSpc>
              <a:defRPr/>
            </a:pPr>
            <a:endParaRPr lang="en-US" sz="600" dirty="0" smtClean="0"/>
          </a:p>
          <a:p>
            <a:pPr>
              <a:lnSpc>
                <a:spcPct val="80000"/>
              </a:lnSpc>
              <a:defRPr/>
            </a:pPr>
            <a:r>
              <a:rPr lang="en-US" sz="600" dirty="0" smtClean="0"/>
              <a:t> </a:t>
            </a:r>
          </a:p>
        </p:txBody>
      </p:sp>
      <p:sp>
        <p:nvSpPr>
          <p:cNvPr id="21508" name="Espace réservé du numéro de diapositive 3"/>
          <p:cNvSpPr>
            <a:spLocks noGrp="1"/>
          </p:cNvSpPr>
          <p:nvPr>
            <p:ph type="sldNum" sz="quarter" idx="5"/>
          </p:nvPr>
        </p:nvSpPr>
        <p:spPr bwMode="auto">
          <a:noFill/>
          <a:ln>
            <a:miter lim="800000"/>
            <a:headEnd/>
            <a:tailEnd/>
          </a:ln>
        </p:spPr>
        <p:txBody>
          <a:bodyPr/>
          <a:lstStyle/>
          <a:p>
            <a:fld id="{E338F29B-7B69-4113-8DE7-2617AE15B76E}"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35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lnSpc>
                <a:spcPct val="80000"/>
              </a:lnSpc>
            </a:pPr>
            <a:r>
              <a:rPr lang="hr-HR" sz="500" b="1" u="sng" dirty="0" smtClean="0"/>
              <a:t>Određivanje pravnog</a:t>
            </a:r>
            <a:r>
              <a:rPr lang="hr-HR" sz="500" b="1" u="sng" baseline="0" dirty="0" smtClean="0"/>
              <a:t> instrumenta </a:t>
            </a:r>
            <a:r>
              <a:rPr lang="hr-HR" sz="500" b="1" u="sng" baseline="0" dirty="0" smtClean="0"/>
              <a:t>korišćenog </a:t>
            </a:r>
            <a:r>
              <a:rPr lang="hr-HR" sz="500" b="1" u="sng" baseline="0" dirty="0" smtClean="0"/>
              <a:t>da bi se tražila pomoć – sporazum, konvencija ili drugi instrument saradnje</a:t>
            </a:r>
            <a:r>
              <a:rPr lang="en-US" sz="500" b="1" u="sng" dirty="0" smtClean="0"/>
              <a:t>.</a:t>
            </a:r>
          </a:p>
          <a:p>
            <a:pPr>
              <a:lnSpc>
                <a:spcPct val="80000"/>
              </a:lnSpc>
            </a:pPr>
            <a:endParaRPr lang="en-US" sz="500" dirty="0" smtClean="0"/>
          </a:p>
          <a:p>
            <a:pPr>
              <a:lnSpc>
                <a:spcPct val="80000"/>
              </a:lnSpc>
            </a:pPr>
            <a:r>
              <a:rPr lang="hr-HR" sz="500" dirty="0" smtClean="0"/>
              <a:t>Međusobna</a:t>
            </a:r>
            <a:r>
              <a:rPr lang="hr-HR" sz="500" baseline="0" dirty="0" smtClean="0"/>
              <a:t> pravna pomoć je bazirana na postojanju multilateralnih ili bilateralnih dogovora (sporazuma ili </a:t>
            </a:r>
            <a:r>
              <a:rPr lang="hr-HR" sz="500" baseline="0" dirty="0" smtClean="0"/>
              <a:t>konvencija). </a:t>
            </a:r>
            <a:endParaRPr lang="hr-HR" sz="500" baseline="0" dirty="0" smtClean="0"/>
          </a:p>
          <a:p>
            <a:pPr>
              <a:lnSpc>
                <a:spcPct val="80000"/>
              </a:lnSpc>
            </a:pPr>
            <a:endParaRPr lang="hr-HR" sz="500" baseline="0" dirty="0" smtClean="0"/>
          </a:p>
          <a:p>
            <a:pPr>
              <a:lnSpc>
                <a:spcPct val="80000"/>
              </a:lnSpc>
            </a:pPr>
            <a:r>
              <a:rPr lang="hr-HR" sz="500" u="sng" baseline="0" dirty="0" smtClean="0"/>
              <a:t>Glavni multilateralni sporazumi primenjivi </a:t>
            </a:r>
            <a:r>
              <a:rPr lang="hr-HR" sz="500" u="sng" baseline="0" dirty="0" smtClean="0"/>
              <a:t>na internet kriminal</a:t>
            </a:r>
            <a:r>
              <a:rPr lang="hr-HR" sz="500" baseline="0" dirty="0" smtClean="0"/>
              <a:t>:</a:t>
            </a:r>
          </a:p>
          <a:p>
            <a:pPr>
              <a:lnSpc>
                <a:spcPct val="80000"/>
              </a:lnSpc>
            </a:pPr>
            <a:endParaRPr lang="hr-HR" sz="500" baseline="0" dirty="0" smtClean="0"/>
          </a:p>
          <a:p>
            <a:pPr>
              <a:lnSpc>
                <a:spcPct val="80000"/>
              </a:lnSpc>
            </a:pPr>
            <a:endParaRPr lang="en-US" sz="500" u="sng" dirty="0" smtClean="0"/>
          </a:p>
          <a:p>
            <a:pPr>
              <a:lnSpc>
                <a:spcPct val="80000"/>
              </a:lnSpc>
              <a:buFontTx/>
              <a:buChar char="•"/>
            </a:pPr>
            <a:r>
              <a:rPr lang="hr-HR" sz="500" dirty="0" smtClean="0"/>
              <a:t>Zemlje</a:t>
            </a:r>
            <a:r>
              <a:rPr lang="hr-HR" sz="500" baseline="0" dirty="0" smtClean="0"/>
              <a:t> članice Saveta Evrope</a:t>
            </a:r>
            <a:r>
              <a:rPr lang="en-US" sz="500" dirty="0" smtClean="0"/>
              <a:t>:</a:t>
            </a:r>
          </a:p>
          <a:p>
            <a:pPr>
              <a:lnSpc>
                <a:spcPct val="80000"/>
              </a:lnSpc>
              <a:buFontTx/>
              <a:buChar char="•"/>
            </a:pPr>
            <a:endParaRPr lang="en-US" sz="500" dirty="0" smtClean="0"/>
          </a:p>
          <a:p>
            <a:pPr>
              <a:lnSpc>
                <a:spcPct val="80000"/>
              </a:lnSpc>
            </a:pPr>
            <a:r>
              <a:rPr lang="hr-HR" sz="500" dirty="0" smtClean="0"/>
              <a:t>Evropsku konvenciju o međusobnoj</a:t>
            </a:r>
            <a:r>
              <a:rPr lang="hr-HR" sz="500" baseline="0" dirty="0" smtClean="0"/>
              <a:t> pomoći u krivičnim stvarima (20 april 1959) je ratifikovalo 47 zemalja članica Saveta Evrope kao i Izrael, Čile, Koreja. O ovoj </a:t>
            </a:r>
            <a:r>
              <a:rPr lang="hr-HR" sz="500" baseline="0" dirty="0" smtClean="0"/>
              <a:t>Konvenciji </a:t>
            </a:r>
            <a:r>
              <a:rPr lang="hr-HR" sz="500" baseline="0" dirty="0" smtClean="0"/>
              <a:t>će biti govora </a:t>
            </a:r>
            <a:r>
              <a:rPr lang="hr-HR" sz="500" baseline="0" dirty="0" smtClean="0"/>
              <a:t>kasnije, s </a:t>
            </a:r>
            <a:r>
              <a:rPr lang="hr-HR" sz="500" baseline="0" dirty="0" smtClean="0"/>
              <a:t>obzirom da je ona osnov za Konvenciju iz Budimpešte, koja je osnovna alatka za zamrzavanje digitalnih podataka u inostranstvu. </a:t>
            </a:r>
          </a:p>
          <a:p>
            <a:pPr>
              <a:lnSpc>
                <a:spcPct val="80000"/>
              </a:lnSpc>
            </a:pPr>
            <a:endParaRPr lang="hr-HR" sz="500" baseline="0" dirty="0" smtClean="0"/>
          </a:p>
          <a:p>
            <a:pPr>
              <a:lnSpc>
                <a:spcPct val="80000"/>
              </a:lnSpc>
            </a:pPr>
            <a:endParaRPr lang="en-US" sz="500" dirty="0" smtClean="0"/>
          </a:p>
          <a:p>
            <a:pPr>
              <a:lnSpc>
                <a:spcPct val="80000"/>
              </a:lnSpc>
              <a:buFontTx/>
              <a:buChar char="•"/>
            </a:pPr>
            <a:r>
              <a:rPr lang="hr-HR" sz="500" dirty="0" smtClean="0"/>
              <a:t>Zemlje</a:t>
            </a:r>
            <a:r>
              <a:rPr lang="hr-HR" sz="500" baseline="0" dirty="0" smtClean="0"/>
              <a:t> članice Evropske Unije</a:t>
            </a:r>
            <a:r>
              <a:rPr lang="en-US" sz="500" dirty="0" smtClean="0"/>
              <a:t>:</a:t>
            </a:r>
          </a:p>
          <a:p>
            <a:pPr>
              <a:lnSpc>
                <a:spcPct val="80000"/>
              </a:lnSpc>
            </a:pPr>
            <a:endParaRPr lang="hr-HR" sz="500" dirty="0" smtClean="0"/>
          </a:p>
          <a:p>
            <a:pPr>
              <a:lnSpc>
                <a:spcPct val="80000"/>
              </a:lnSpc>
            </a:pPr>
            <a:r>
              <a:rPr lang="hr-HR" sz="500" dirty="0" smtClean="0"/>
              <a:t>Konvencija</a:t>
            </a:r>
            <a:r>
              <a:rPr lang="hr-HR" sz="500" baseline="0" dirty="0" smtClean="0"/>
              <a:t> o međusobnoj pravnoj pomoći između zemalja Evropske Unije (29 maj 2000) je veoma važna obzirom da omogućava tužiocima i sudijama 28 zemalja članica da direktno upućuju jedni drugima zahteve za međusobnu pravnu pomoć (MLAT). Oni se mogu odnositi na moderne istražne tehnike, kao što su video konferencije, nadgledanje telekomunikacija ili zajedničke istražne timove (JIT). </a:t>
            </a:r>
            <a:endParaRPr lang="en-US" sz="500" dirty="0" smtClean="0"/>
          </a:p>
          <a:p>
            <a:pPr>
              <a:lnSpc>
                <a:spcPct val="80000"/>
              </a:lnSpc>
            </a:pPr>
            <a:endParaRPr lang="hr-HR" sz="500" u="sng" dirty="0" smtClean="0"/>
          </a:p>
          <a:p>
            <a:pPr>
              <a:lnSpc>
                <a:spcPct val="80000"/>
              </a:lnSpc>
            </a:pPr>
            <a:r>
              <a:rPr lang="hr-HR" sz="500" u="sng" dirty="0" smtClean="0"/>
              <a:t>Bilateralne</a:t>
            </a:r>
            <a:r>
              <a:rPr lang="hr-HR" sz="500" u="sng" baseline="0" dirty="0" smtClean="0"/>
              <a:t> konvencije </a:t>
            </a:r>
            <a:r>
              <a:rPr lang="hr-HR" sz="500" u="none" strike="noStrike" baseline="0" dirty="0" smtClean="0"/>
              <a:t>su sporazumi koji povezuju dve suverene države. Svaka konvencija će sadržavati svoja specifična pravila koja određuju uslove koji će određivati međusobnu pravnu pomoć. </a:t>
            </a:r>
          </a:p>
          <a:p>
            <a:pPr>
              <a:lnSpc>
                <a:spcPct val="80000"/>
              </a:lnSpc>
            </a:pPr>
            <a:endParaRPr lang="hr-HR" sz="500" u="none" strike="noStrike" baseline="0" dirty="0" smtClean="0"/>
          </a:p>
          <a:p>
            <a:pPr>
              <a:lnSpc>
                <a:spcPct val="80000"/>
              </a:lnSpc>
            </a:pPr>
            <a:r>
              <a:rPr lang="hr-HR" sz="500" u="none" strike="noStrike" baseline="0" dirty="0" smtClean="0"/>
              <a:t>U nedostatku bilo kakve vrste multilateralnih ili bilateralnih sporazuma sa stranom zemljom, uvek je moguće poslati zahtev za pomoć zasnovan na principu “</a:t>
            </a:r>
            <a:r>
              <a:rPr lang="hr-HR" sz="500" u="sng" strike="noStrike" baseline="0" dirty="0" smtClean="0"/>
              <a:t>reciprociteta</a:t>
            </a:r>
            <a:r>
              <a:rPr lang="hr-HR" sz="500" u="none" strike="noStrike" baseline="0" dirty="0" smtClean="0"/>
              <a:t>”. Nadležni organ u inostranstvu će odlučiti na čisto diskrecionom osnovu da li će ili neće izvršiti zahtev. </a:t>
            </a:r>
          </a:p>
          <a:p>
            <a:pPr>
              <a:lnSpc>
                <a:spcPct val="80000"/>
              </a:lnSpc>
            </a:pPr>
            <a:endParaRPr lang="hr-HR" sz="500" u="none" strike="noStrike" baseline="0" dirty="0" smtClean="0"/>
          </a:p>
          <a:p>
            <a:pPr>
              <a:lnSpc>
                <a:spcPct val="80000"/>
              </a:lnSpc>
            </a:pPr>
            <a:r>
              <a:rPr lang="hr-HR" sz="500" b="1" u="sng" strike="noStrike" baseline="0" dirty="0" smtClean="0"/>
              <a:t>Jasno identifikovanje ko provodi istragu/krivično gonjenje. Pružiti sve neophodne detalje i preferirana sredstva komunikacije</a:t>
            </a:r>
          </a:p>
          <a:p>
            <a:pPr>
              <a:lnSpc>
                <a:spcPct val="80000"/>
              </a:lnSpc>
            </a:pPr>
            <a:endParaRPr lang="hr-HR" sz="500" u="none" strike="noStrike" baseline="0" dirty="0" smtClean="0"/>
          </a:p>
          <a:p>
            <a:pPr>
              <a:lnSpc>
                <a:spcPct val="80000"/>
              </a:lnSpc>
            </a:pPr>
            <a:r>
              <a:rPr lang="hr-HR" sz="500" u="none" strike="noStrike" baseline="0" dirty="0" smtClean="0"/>
              <a:t>Takođe može biti korisno za kontakt osobu koja obavlja istragu/krivično gonjenje da odrede na kojim će jezicima razmenjivati podatke. </a:t>
            </a:r>
          </a:p>
          <a:p>
            <a:pPr>
              <a:lnSpc>
                <a:spcPct val="80000"/>
              </a:lnSpc>
            </a:pPr>
            <a:endParaRPr lang="en-US" sz="500" u="sng" dirty="0" smtClean="0"/>
          </a:p>
          <a:p>
            <a:pPr>
              <a:lnSpc>
                <a:spcPct val="80000"/>
              </a:lnSpc>
            </a:pPr>
            <a:r>
              <a:rPr lang="hr-HR" sz="500" dirty="0" smtClean="0"/>
              <a:t>Sumiranje</a:t>
            </a:r>
            <a:r>
              <a:rPr lang="hr-HR" sz="500" baseline="0" dirty="0" smtClean="0"/>
              <a:t> predmeta</a:t>
            </a:r>
          </a:p>
          <a:p>
            <a:pPr>
              <a:lnSpc>
                <a:spcPct val="80000"/>
              </a:lnSpc>
            </a:pPr>
            <a:endParaRPr lang="en-US" sz="500" dirty="0" smtClean="0"/>
          </a:p>
          <a:p>
            <a:pPr>
              <a:lnSpc>
                <a:spcPct val="80000"/>
              </a:lnSpc>
            </a:pPr>
            <a:r>
              <a:rPr lang="hr-HR" sz="500" dirty="0" smtClean="0"/>
              <a:t>Sumiranje</a:t>
            </a:r>
            <a:r>
              <a:rPr lang="hr-HR" sz="500" baseline="0" dirty="0" smtClean="0"/>
              <a:t> svrhe dokaza služi da se pokaže neophodnost zahteva (ili MLAT) za istragu, kao i njena usklađenost sa pravnim obavezama države u vezi sa primenjivim konvencijama i domaćim pravnim okvirom. </a:t>
            </a:r>
          </a:p>
          <a:p>
            <a:pPr>
              <a:lnSpc>
                <a:spcPct val="80000"/>
              </a:lnSpc>
            </a:pPr>
            <a:r>
              <a:rPr lang="hr-HR" sz="500" baseline="0" dirty="0" smtClean="0"/>
              <a:t>Sažetak će u manjoj ili većoj meri zavisiti od toga koliko će prisilne i komplikovane mere tražiti. Posebno, ukoliko su ove mere prisilne ili zadiru u privatnost (na primer kod snimanja razgovora), mnoge zemlje, među kojima su i one sa anglosaksonskom pravnom tradicijom, će od vas tražiti da pokažete “mogući uzrok.” U tom slučaju, vi ćete morati:</a:t>
            </a:r>
          </a:p>
          <a:p>
            <a:pPr>
              <a:lnSpc>
                <a:spcPct val="80000"/>
              </a:lnSpc>
              <a:buFontTx/>
              <a:buChar char="-"/>
            </a:pPr>
            <a:r>
              <a:rPr lang="hr-HR" sz="500" baseline="0" dirty="0" smtClean="0"/>
              <a:t>Pokazati da je prisilna ili zadiruća mera striktno neophodna i proporcionalna ozbiljnosti prestupa (na primer, maksimalna primenjiva kazna, poremećaj “javnog reda” koju je prestup prouzrokovao, predrasude prema oštećenom</a:t>
            </a:r>
            <a:r>
              <a:rPr lang="en-US" sz="500" dirty="0" smtClean="0"/>
              <a:t>);</a:t>
            </a:r>
            <a:endParaRPr lang="hr-HR" sz="500" dirty="0" smtClean="0"/>
          </a:p>
          <a:p>
            <a:pPr>
              <a:lnSpc>
                <a:spcPct val="80000"/>
              </a:lnSpc>
              <a:buFontTx/>
              <a:buChar char="-"/>
            </a:pPr>
            <a:r>
              <a:rPr lang="hr-HR" sz="500" dirty="0" smtClean="0"/>
              <a:t>Naznačiti motive</a:t>
            </a:r>
            <a:r>
              <a:rPr lang="hr-HR" sz="500" baseline="0" dirty="0" smtClean="0"/>
              <a:t> koji dopuštaju da se razumno misli da su dokazi locirani na određenom mestu ili u posedu određenog lica</a:t>
            </a:r>
            <a:r>
              <a:rPr lang="en-US" sz="500" dirty="0" smtClean="0"/>
              <a:t>;</a:t>
            </a:r>
            <a:endParaRPr lang="hr-HR" sz="500" dirty="0" smtClean="0"/>
          </a:p>
          <a:p>
            <a:pPr>
              <a:lnSpc>
                <a:spcPct val="80000"/>
              </a:lnSpc>
              <a:buFontTx/>
              <a:buChar char="-"/>
            </a:pPr>
            <a:r>
              <a:rPr lang="hr-HR" sz="500" dirty="0" smtClean="0"/>
              <a:t>Naznačiti kako će dokazi</a:t>
            </a:r>
            <a:r>
              <a:rPr lang="hr-HR" sz="500" baseline="0" dirty="0" smtClean="0"/>
              <a:t> koje tražite konstituisati pravni element dokaza koji karakteriše prestup.</a:t>
            </a:r>
            <a:endParaRPr lang="en-US" sz="500" dirty="0" smtClean="0"/>
          </a:p>
        </p:txBody>
      </p:sp>
      <p:sp>
        <p:nvSpPr>
          <p:cNvPr id="23556" name="Espace réservé du numéro de diapositive 3"/>
          <p:cNvSpPr>
            <a:spLocks noGrp="1"/>
          </p:cNvSpPr>
          <p:nvPr>
            <p:ph type="sldNum" sz="quarter" idx="5"/>
          </p:nvPr>
        </p:nvSpPr>
        <p:spPr bwMode="auto">
          <a:noFill/>
          <a:ln>
            <a:miter lim="800000"/>
            <a:headEnd/>
            <a:tailEnd/>
          </a:ln>
        </p:spPr>
        <p:txBody>
          <a:bodyPr/>
          <a:lstStyle/>
          <a:p>
            <a:fld id="{CA776E9E-A53A-4D82-A6E4-F5CBEE39398B}"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a:normAutofit/>
          </a:bodyPr>
          <a:lstStyle/>
          <a:p>
            <a:pPr>
              <a:defRPr/>
            </a:pPr>
            <a:r>
              <a:rPr lang="hr-HR" b="1" u="sng" dirty="0" smtClean="0"/>
              <a:t>Uputiti</a:t>
            </a:r>
            <a:r>
              <a:rPr lang="hr-HR" b="1" u="sng" baseline="0" dirty="0" smtClean="0"/>
              <a:t> se </a:t>
            </a:r>
            <a:r>
              <a:rPr lang="hr-HR" b="1" u="sng" baseline="0" dirty="0" smtClean="0"/>
              <a:t>na primenjive domaće pravne odredbe </a:t>
            </a:r>
            <a:endParaRPr lang="hr-HR" b="1" u="sng" dirty="0" smtClean="0"/>
          </a:p>
          <a:p>
            <a:pPr>
              <a:defRPr/>
            </a:pPr>
            <a:endParaRPr lang="hr-HR" b="1" u="sng" dirty="0" smtClean="0"/>
          </a:p>
          <a:p>
            <a:pPr>
              <a:defRPr/>
            </a:pPr>
            <a:r>
              <a:rPr lang="hr-HR" dirty="0" smtClean="0"/>
              <a:t>Primenjive</a:t>
            </a:r>
            <a:r>
              <a:rPr lang="hr-HR" baseline="0" dirty="0" smtClean="0"/>
              <a:t> domaće pravne odredbe će omogućiti organu kojem je upućen zahtev da obezbedi:</a:t>
            </a:r>
            <a:endParaRPr lang="en-US" dirty="0" smtClean="0"/>
          </a:p>
          <a:p>
            <a:pPr marL="171450" indent="-171450">
              <a:buFont typeface="Arial" charset="0"/>
              <a:buChar char="•"/>
              <a:defRPr/>
            </a:pPr>
            <a:r>
              <a:rPr lang="hr-HR" dirty="0" smtClean="0"/>
              <a:t>Da</a:t>
            </a:r>
            <a:r>
              <a:rPr lang="hr-HR" baseline="0" dirty="0" smtClean="0"/>
              <a:t> prestup nije političke ili isključivo vojne prirode</a:t>
            </a:r>
            <a:r>
              <a:rPr lang="en-US" dirty="0" smtClean="0"/>
              <a:t>;</a:t>
            </a:r>
          </a:p>
          <a:p>
            <a:pPr marL="171450" indent="-171450">
              <a:buFont typeface="Arial" charset="0"/>
              <a:buChar char="•"/>
              <a:defRPr/>
            </a:pPr>
            <a:r>
              <a:rPr lang="hr-HR" dirty="0" smtClean="0"/>
              <a:t>Da njen javni red neće biti ugrožen</a:t>
            </a:r>
            <a:r>
              <a:rPr lang="hr-HR" baseline="0" dirty="0" smtClean="0"/>
              <a:t> time što će se odgovoriti na zahtev</a:t>
            </a:r>
            <a:r>
              <a:rPr lang="en-US" dirty="0" smtClean="0"/>
              <a:t>;</a:t>
            </a:r>
          </a:p>
          <a:p>
            <a:pPr marL="171450" indent="-171450">
              <a:buFont typeface="Arial" charset="0"/>
              <a:buChar char="•"/>
              <a:defRPr/>
            </a:pPr>
            <a:r>
              <a:rPr lang="hr-HR" dirty="0" smtClean="0"/>
              <a:t>Da su zadovoljeni</a:t>
            </a:r>
            <a:r>
              <a:rPr lang="hr-HR" baseline="0" dirty="0" smtClean="0"/>
              <a:t> uslovi dvostrukog </a:t>
            </a:r>
            <a:r>
              <a:rPr lang="hr-HR" baseline="0" dirty="0" smtClean="0"/>
              <a:t>činjenja </a:t>
            </a:r>
            <a:r>
              <a:rPr lang="hr-HR" baseline="0" dirty="0" smtClean="0"/>
              <a:t>krivičnog dela, ukoliko je tako zahtevano.</a:t>
            </a:r>
            <a:endParaRPr lang="en-US" dirty="0" smtClean="0"/>
          </a:p>
          <a:p>
            <a:pPr>
              <a:defRPr/>
            </a:pPr>
            <a:endParaRPr lang="en-US" dirty="0" smtClean="0"/>
          </a:p>
          <a:p>
            <a:pPr>
              <a:defRPr/>
            </a:pPr>
            <a:r>
              <a:rPr lang="hr-HR" b="1" u="sng" dirty="0" smtClean="0"/>
              <a:t>Precizna</a:t>
            </a:r>
            <a:r>
              <a:rPr lang="hr-HR" b="1" u="sng" baseline="0" dirty="0" smtClean="0"/>
              <a:t> identifikacija pomoći koja se traži</a:t>
            </a:r>
            <a:endParaRPr lang="hr-HR" b="1" u="sng" dirty="0" smtClean="0"/>
          </a:p>
          <a:p>
            <a:pPr>
              <a:defRPr/>
            </a:pPr>
            <a:endParaRPr lang="en-US" dirty="0" smtClean="0"/>
          </a:p>
          <a:p>
            <a:pPr>
              <a:defRPr/>
            </a:pPr>
            <a:r>
              <a:rPr lang="hr-HR" dirty="0" smtClean="0"/>
              <a:t>Važno je biti precizan</a:t>
            </a:r>
            <a:r>
              <a:rPr lang="hr-HR" baseline="0" dirty="0" smtClean="0"/>
              <a:t> u što </a:t>
            </a:r>
            <a:r>
              <a:rPr lang="hr-HR" baseline="0" dirty="0" smtClean="0"/>
              <a:t>je moguće </a:t>
            </a:r>
            <a:r>
              <a:rPr lang="hr-HR" baseline="0" dirty="0" smtClean="0"/>
              <a:t>većoj </a:t>
            </a:r>
            <a:r>
              <a:rPr lang="hr-HR" baseline="0" dirty="0" smtClean="0"/>
              <a:t>meri </a:t>
            </a:r>
            <a:r>
              <a:rPr lang="hr-HR" baseline="0" dirty="0" smtClean="0"/>
              <a:t>u vezi sa </a:t>
            </a:r>
            <a:r>
              <a:rPr lang="hr-HR" baseline="0" dirty="0" smtClean="0"/>
              <a:t>pomoći </a:t>
            </a:r>
            <a:r>
              <a:rPr lang="hr-HR" baseline="0" dirty="0" smtClean="0"/>
              <a:t>koju želite da dobijete. </a:t>
            </a:r>
            <a:endParaRPr lang="en-US" dirty="0" smtClean="0"/>
          </a:p>
        </p:txBody>
      </p:sp>
      <p:sp>
        <p:nvSpPr>
          <p:cNvPr id="25604" name="Espace réservé du numéro de diapositive 3"/>
          <p:cNvSpPr>
            <a:spLocks noGrp="1"/>
          </p:cNvSpPr>
          <p:nvPr>
            <p:ph type="sldNum" sz="quarter" idx="5"/>
          </p:nvPr>
        </p:nvSpPr>
        <p:spPr bwMode="auto">
          <a:noFill/>
          <a:ln>
            <a:miter lim="800000"/>
            <a:headEnd/>
            <a:tailEnd/>
          </a:ln>
        </p:spPr>
        <p:txBody>
          <a:bodyPr/>
          <a:lstStyle/>
          <a:p>
            <a:fld id="{A204FFFA-1B4C-407E-A42C-C087D63A8E4A}"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en-US" sz="800" u="sng" dirty="0" err="1" smtClean="0"/>
              <a:t>Nacionalna</a:t>
            </a:r>
            <a:r>
              <a:rPr lang="en-US" sz="800" u="sng" dirty="0" smtClean="0"/>
              <a:t> p</a:t>
            </a:r>
            <a:r>
              <a:rPr lang="hr-HR" sz="800" u="sng" dirty="0" smtClean="0"/>
              <a:t>roceduralna</a:t>
            </a:r>
            <a:r>
              <a:rPr lang="hr-HR" sz="800" u="sng" baseline="0" dirty="0" smtClean="0"/>
              <a:t> pravila u vezi sa svedocima i kako dobiti </a:t>
            </a:r>
            <a:r>
              <a:rPr lang="hr-HR" sz="800" u="sng" baseline="0" dirty="0" smtClean="0"/>
              <a:t>njihove </a:t>
            </a:r>
            <a:r>
              <a:rPr lang="hr-HR" sz="800" u="sng" baseline="0" dirty="0" smtClean="0"/>
              <a:t>izjave se mogu razlikovati od jednog pravnog sistema do drugog</a:t>
            </a:r>
            <a:r>
              <a:rPr lang="en-US" sz="800" u="sng" dirty="0" smtClean="0"/>
              <a:t>.</a:t>
            </a:r>
          </a:p>
          <a:p>
            <a:pPr>
              <a:lnSpc>
                <a:spcPct val="80000"/>
              </a:lnSpc>
              <a:defRPr/>
            </a:pPr>
            <a:endParaRPr lang="en-US" sz="800" dirty="0" smtClean="0"/>
          </a:p>
          <a:p>
            <a:pPr>
              <a:lnSpc>
                <a:spcPct val="80000"/>
              </a:lnSpc>
              <a:defRPr/>
            </a:pPr>
            <a:r>
              <a:rPr lang="hr-HR" sz="800" dirty="0" smtClean="0"/>
              <a:t>U skladu sa nacionalnom</a:t>
            </a:r>
            <a:r>
              <a:rPr lang="hr-HR" sz="800" baseline="0" dirty="0" smtClean="0"/>
              <a:t> legislativom, svedoci mogu biti obavezni ili ne da polože zakletvu pre nego daju izjavu i mogu biti smatrani krivično odgovorni za delo </a:t>
            </a:r>
            <a:r>
              <a:rPr lang="hr-HR" sz="800" baseline="0" dirty="0" smtClean="0"/>
              <a:t>“lažnog svedočenja” </a:t>
            </a:r>
            <a:r>
              <a:rPr lang="hr-HR" sz="800" baseline="0" dirty="0" smtClean="0"/>
              <a:t>ili “</a:t>
            </a:r>
            <a:r>
              <a:rPr lang="hr-HR" sz="800" baseline="0" dirty="0" smtClean="0"/>
              <a:t>davanja </a:t>
            </a:r>
            <a:r>
              <a:rPr lang="hr-HR" sz="800" baseline="0" dirty="0" smtClean="0"/>
              <a:t>lažnog iskaza” ukoliko njihova izjava ne bude tačna. U nekim nacionalnim </a:t>
            </a:r>
            <a:r>
              <a:rPr lang="hr-HR" sz="800" baseline="0" dirty="0" smtClean="0"/>
              <a:t>zakonodavstvima </a:t>
            </a:r>
            <a:r>
              <a:rPr lang="hr-HR" sz="800" baseline="0" dirty="0" smtClean="0"/>
              <a:t>se predviđaju prisilne mere za svedoke koji prime sudski poziv a ne odazovu se, i koje mogu varirati od novčane kazne do kazne zatvora. Konačno, zbog razloga vezanih za ličnu situaciju (na primer u slučaju supružnika ili roditelja osumnjičenog), neka lica se uopšte ne mogu saslušati kao svedoci. </a:t>
            </a:r>
            <a:endParaRPr lang="en-US" sz="800" dirty="0" smtClean="0"/>
          </a:p>
          <a:p>
            <a:pPr>
              <a:lnSpc>
                <a:spcPct val="80000"/>
              </a:lnSpc>
              <a:defRPr/>
            </a:pPr>
            <a:endParaRPr lang="en-US" sz="800" dirty="0" smtClean="0"/>
          </a:p>
          <a:p>
            <a:pPr>
              <a:lnSpc>
                <a:spcPct val="80000"/>
              </a:lnSpc>
              <a:defRPr/>
            </a:pPr>
            <a:r>
              <a:rPr lang="hr-HR" sz="800" u="sng" dirty="0" smtClean="0"/>
              <a:t>Kad zemlja</a:t>
            </a:r>
            <a:r>
              <a:rPr lang="hr-HR" sz="800" u="sng" baseline="0" dirty="0" smtClean="0"/>
              <a:t> koja traži od druge zemlje da obezbedi svedočenje svedoka, primenjuje se nacionalno zakonodavstvo zemlje koja je primila zahtev osim ako bilateralna ili multilateralna konvencija nije odredila drugačije. </a:t>
            </a:r>
            <a:r>
              <a:rPr lang="hr-HR" sz="800" u="none" baseline="0" dirty="0" smtClean="0"/>
              <a:t>Ovo znači da zaista možete dati svoja nacionalna pravila u vezi sa saslušanjem svedoka, ali ukoliko nemate obavezujuću bilateralnu ili multilateralnu konvenciju koja izvršava ova nacionalna proceduralna pravila, država kojoj podnosite zahtev nije ni u kakvoj obavezi da ih se pridržava. </a:t>
            </a:r>
          </a:p>
          <a:p>
            <a:pPr>
              <a:lnSpc>
                <a:spcPct val="80000"/>
              </a:lnSpc>
              <a:defRPr/>
            </a:pPr>
            <a:endParaRPr lang="hr-HR" sz="800" u="none" baseline="0" dirty="0" smtClean="0"/>
          </a:p>
          <a:p>
            <a:pPr>
              <a:lnSpc>
                <a:spcPct val="80000"/>
              </a:lnSpc>
              <a:defRPr/>
            </a:pPr>
            <a:r>
              <a:rPr lang="hr-HR" sz="800" u="none" baseline="0" dirty="0" smtClean="0"/>
              <a:t>Jednom kad otkrijete informacije u vezi sa primenjivim nacionalnim pravnim procedurama, ili primenjivim multilateralnim ili bilateralnim konvencijama, važno je da date:</a:t>
            </a:r>
            <a:endParaRPr lang="en-US" sz="800" dirty="0" smtClean="0"/>
          </a:p>
          <a:p>
            <a:pPr>
              <a:lnSpc>
                <a:spcPct val="80000"/>
              </a:lnSpc>
              <a:defRPr/>
            </a:pPr>
            <a:endParaRPr lang="en-US" sz="800" dirty="0" smtClean="0"/>
          </a:p>
          <a:p>
            <a:pPr>
              <a:lnSpc>
                <a:spcPct val="80000"/>
              </a:lnSpc>
              <a:buFontTx/>
              <a:buChar char="•"/>
              <a:defRPr/>
            </a:pPr>
            <a:r>
              <a:rPr lang="hr-HR" sz="800" dirty="0" smtClean="0"/>
              <a:t>Iscrpnu</a:t>
            </a:r>
            <a:r>
              <a:rPr lang="hr-HR" sz="800" baseline="0" dirty="0" smtClean="0"/>
              <a:t> listu pitanja koja takođe mogu specificirati različita dodatna pitanja saglasno odgovorima svedoka</a:t>
            </a:r>
            <a:r>
              <a:rPr lang="en-US" sz="800" dirty="0" smtClean="0"/>
              <a:t>;</a:t>
            </a:r>
          </a:p>
          <a:p>
            <a:pPr>
              <a:lnSpc>
                <a:spcPct val="80000"/>
              </a:lnSpc>
              <a:buFontTx/>
              <a:buChar char="•"/>
              <a:defRPr/>
            </a:pPr>
            <a:endParaRPr lang="en-US" sz="800" dirty="0" smtClean="0"/>
          </a:p>
          <a:p>
            <a:pPr>
              <a:lnSpc>
                <a:spcPct val="80000"/>
              </a:lnSpc>
              <a:buFontTx/>
              <a:buChar char="•"/>
              <a:defRPr/>
            </a:pPr>
            <a:r>
              <a:rPr lang="hr-HR" sz="800" dirty="0" smtClean="0"/>
              <a:t>Sve</a:t>
            </a:r>
            <a:r>
              <a:rPr lang="hr-HR" sz="800" baseline="0" dirty="0" smtClean="0"/>
              <a:t> korisne informacije u vezi sa identitetom i mestom boravka svedoka.</a:t>
            </a:r>
            <a:endParaRPr lang="en-US" sz="800" dirty="0" smtClean="0"/>
          </a:p>
          <a:p>
            <a:pPr>
              <a:lnSpc>
                <a:spcPct val="80000"/>
              </a:lnSpc>
              <a:buFontTx/>
              <a:buChar char="•"/>
              <a:defRPr/>
            </a:pPr>
            <a:endParaRPr lang="en-US" sz="800" dirty="0" smtClean="0"/>
          </a:p>
          <a:p>
            <a:pPr>
              <a:lnSpc>
                <a:spcPct val="80000"/>
              </a:lnSpc>
              <a:defRPr/>
            </a:pPr>
            <a:r>
              <a:rPr lang="hr-HR" sz="800" dirty="0" smtClean="0"/>
              <a:t>Takođe</a:t>
            </a:r>
            <a:r>
              <a:rPr lang="hr-HR" sz="800" baseline="0" dirty="0" smtClean="0"/>
              <a:t> može biti korisno da se razmotri mogućnost </a:t>
            </a:r>
            <a:r>
              <a:rPr lang="hr-HR" sz="800" u="sng" baseline="0" dirty="0" smtClean="0"/>
              <a:t>video-konferencije,</a:t>
            </a:r>
            <a:r>
              <a:rPr lang="hr-HR" sz="800" baseline="0" dirty="0" smtClean="0"/>
              <a:t> sa eventualnom pomoću prevodioca, tako da nacionalni organi za provođenje zakona mogu direktno pristupiti ispitivanju. </a:t>
            </a:r>
            <a:r>
              <a:rPr lang="en-US" sz="800" dirty="0" smtClean="0"/>
              <a:t>   </a:t>
            </a:r>
          </a:p>
          <a:p>
            <a:pPr>
              <a:lnSpc>
                <a:spcPct val="80000"/>
              </a:lnSpc>
              <a:defRPr/>
            </a:pPr>
            <a:endParaRPr lang="hr-HR" sz="800" dirty="0" smtClean="0"/>
          </a:p>
          <a:p>
            <a:pPr>
              <a:lnSpc>
                <a:spcPct val="80000"/>
              </a:lnSpc>
              <a:defRPr/>
            </a:pPr>
            <a:r>
              <a:rPr lang="hr-HR" sz="800" dirty="0" smtClean="0"/>
              <a:t>NB:</a:t>
            </a:r>
            <a:r>
              <a:rPr lang="hr-HR" sz="800" baseline="0" dirty="0" smtClean="0"/>
              <a:t> Evropsku konvenciju o međusobnoj pomoći u krivičnim stvarima (20 april 1959) je ratifikovalo 47 zemalja članica Saveta Evrope kao i Izrael, Korija i Čile i u njoj se nalaze specifični članovi relevantni za svedoke koji mogu biti u suprotnosti sa nacionalnim proceduralnim pravilima. </a:t>
            </a:r>
          </a:p>
          <a:p>
            <a:pPr>
              <a:lnSpc>
                <a:spcPct val="80000"/>
              </a:lnSpc>
              <a:defRPr/>
            </a:pPr>
            <a:endParaRPr lang="hr-HR" sz="800" dirty="0" smtClean="0"/>
          </a:p>
          <a:p>
            <a:pPr>
              <a:lnSpc>
                <a:spcPct val="80000"/>
              </a:lnSpc>
              <a:defRPr/>
            </a:pPr>
            <a:r>
              <a:rPr lang="hr-HR" sz="800" dirty="0" smtClean="0"/>
              <a:t>Član</a:t>
            </a:r>
            <a:r>
              <a:rPr lang="hr-HR" sz="800" baseline="0" dirty="0" smtClean="0"/>
              <a:t> 8 konvencije predviđa da svedoci koji su primili poziv da pristupe sudu od strane zemlje članice koja podnosi zahtev ne mogu biti podvrgnuti prisilnim merama sve dok ostanu izvan teritorije zemlje koja podnosi zahtev. </a:t>
            </a:r>
            <a:endParaRPr lang="en-US" sz="800" dirty="0" smtClean="0"/>
          </a:p>
          <a:p>
            <a:pPr>
              <a:lnSpc>
                <a:spcPct val="80000"/>
              </a:lnSpc>
              <a:defRPr/>
            </a:pPr>
            <a:r>
              <a:rPr lang="en-US" sz="800" dirty="0" smtClean="0"/>
              <a:t>   </a:t>
            </a:r>
          </a:p>
          <a:p>
            <a:pPr>
              <a:lnSpc>
                <a:spcPct val="80000"/>
              </a:lnSpc>
              <a:defRPr/>
            </a:pPr>
            <a:r>
              <a:rPr lang="hr-HR" sz="800" dirty="0" smtClean="0"/>
              <a:t>Član 11 konvencije određuje</a:t>
            </a:r>
            <a:r>
              <a:rPr lang="hr-HR" sz="800" baseline="0" dirty="0" smtClean="0"/>
              <a:t> pod kojim uslovima svedok koji je pritvoren zbog drugih razloga može biti privremeno prebačen u zemlju koja podnosi zahtev da bi svedočio. </a:t>
            </a:r>
            <a:endParaRPr lang="en-US" sz="800" dirty="0" smtClean="0"/>
          </a:p>
          <a:p>
            <a:pPr>
              <a:lnSpc>
                <a:spcPct val="80000"/>
              </a:lnSpc>
              <a:defRPr/>
            </a:pPr>
            <a:endParaRPr lang="en-US" sz="800" dirty="0" smtClean="0"/>
          </a:p>
        </p:txBody>
      </p:sp>
      <p:sp>
        <p:nvSpPr>
          <p:cNvPr id="27652" name="Espace réservé du numéro de diapositive 3"/>
          <p:cNvSpPr>
            <a:spLocks noGrp="1"/>
          </p:cNvSpPr>
          <p:nvPr>
            <p:ph type="sldNum" sz="quarter" idx="5"/>
          </p:nvPr>
        </p:nvSpPr>
        <p:spPr bwMode="auto">
          <a:noFill/>
          <a:ln>
            <a:miter lim="800000"/>
            <a:headEnd/>
            <a:tailEnd/>
          </a:ln>
        </p:spPr>
        <p:txBody>
          <a:bodyPr/>
          <a:lstStyle/>
          <a:p>
            <a:fld id="{860032AB-9B13-43DE-A1EC-C4E269510504}"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20000"/>
          </a:bodyPr>
          <a:lstStyle/>
          <a:p>
            <a:pPr>
              <a:lnSpc>
                <a:spcPct val="80000"/>
              </a:lnSpc>
              <a:defRPr/>
            </a:pPr>
            <a:r>
              <a:rPr lang="hr-HR" sz="500" u="sng" dirty="0" smtClean="0"/>
              <a:t>Specifične procedure</a:t>
            </a:r>
            <a:r>
              <a:rPr lang="hr-HR" sz="500" u="sng" baseline="0" dirty="0" smtClean="0"/>
              <a:t> u vezi sa finansijskim/bankovnim računima i dokumentima</a:t>
            </a:r>
            <a:r>
              <a:rPr lang="en-US" sz="500" u="sng" dirty="0" smtClean="0"/>
              <a:t>:</a:t>
            </a:r>
          </a:p>
          <a:p>
            <a:pPr>
              <a:lnSpc>
                <a:spcPct val="80000"/>
              </a:lnSpc>
              <a:defRPr/>
            </a:pPr>
            <a:endParaRPr lang="en-US" sz="500" dirty="0" smtClean="0"/>
          </a:p>
          <a:p>
            <a:pPr>
              <a:lnSpc>
                <a:spcPct val="80000"/>
              </a:lnSpc>
              <a:defRPr/>
            </a:pPr>
            <a:r>
              <a:rPr lang="hr-HR" sz="500" dirty="0" smtClean="0"/>
              <a:t>Dokumenti</a:t>
            </a:r>
            <a:r>
              <a:rPr lang="hr-HR" sz="500" baseline="0" dirty="0" smtClean="0"/>
              <a:t> vezani za bankovne račune su interesantni u velikom broju istraga jer</a:t>
            </a:r>
            <a:r>
              <a:rPr lang="en-US" sz="500" dirty="0" smtClean="0"/>
              <a:t>: </a:t>
            </a:r>
          </a:p>
          <a:p>
            <a:pPr>
              <a:lnSpc>
                <a:spcPct val="80000"/>
              </a:lnSpc>
              <a:defRPr/>
            </a:pPr>
            <a:r>
              <a:rPr lang="en-US" sz="500" dirty="0" smtClean="0"/>
              <a:t>	- </a:t>
            </a:r>
            <a:r>
              <a:rPr lang="hr-HR" sz="500" dirty="0" smtClean="0"/>
              <a:t>možete</a:t>
            </a:r>
            <a:r>
              <a:rPr lang="hr-HR" sz="500" baseline="0" dirty="0" smtClean="0"/>
              <a:t> identifikovati lice koje profitira iz prestupa</a:t>
            </a:r>
            <a:r>
              <a:rPr lang="en-US" sz="500" dirty="0" smtClean="0"/>
              <a:t>, </a:t>
            </a:r>
          </a:p>
          <a:p>
            <a:pPr>
              <a:lnSpc>
                <a:spcPct val="80000"/>
              </a:lnSpc>
              <a:defRPr/>
            </a:pPr>
            <a:r>
              <a:rPr lang="en-US" sz="500" dirty="0" smtClean="0"/>
              <a:t>	- </a:t>
            </a:r>
            <a:r>
              <a:rPr lang="hr-HR" sz="500" dirty="0" smtClean="0"/>
              <a:t>u nekim slučajevima</a:t>
            </a:r>
            <a:r>
              <a:rPr lang="hr-HR" sz="500" baseline="0" dirty="0" smtClean="0"/>
              <a:t> možete konfiskovati ili oduzeti novčana sredstva</a:t>
            </a:r>
            <a:r>
              <a:rPr lang="en-US" sz="500" dirty="0" smtClean="0"/>
              <a:t>. </a:t>
            </a:r>
          </a:p>
          <a:p>
            <a:pPr>
              <a:lnSpc>
                <a:spcPct val="80000"/>
              </a:lnSpc>
              <a:defRPr/>
            </a:pPr>
            <a:endParaRPr lang="en-US" sz="500" dirty="0" smtClean="0"/>
          </a:p>
          <a:p>
            <a:pPr>
              <a:lnSpc>
                <a:spcPct val="80000"/>
              </a:lnSpc>
              <a:defRPr/>
            </a:pPr>
            <a:r>
              <a:rPr lang="hr-HR" sz="500" dirty="0" smtClean="0"/>
              <a:t>Generalno,</a:t>
            </a:r>
            <a:r>
              <a:rPr lang="hr-HR" sz="500" baseline="0" dirty="0" smtClean="0"/>
              <a:t> dva tipa informacija se mogu tražiti</a:t>
            </a:r>
            <a:r>
              <a:rPr lang="en-US" sz="500" dirty="0" smtClean="0"/>
              <a:t>: </a:t>
            </a:r>
          </a:p>
          <a:p>
            <a:pPr>
              <a:lnSpc>
                <a:spcPct val="80000"/>
              </a:lnSpc>
              <a:defRPr/>
            </a:pPr>
            <a:r>
              <a:rPr lang="en-US" sz="500" dirty="0" smtClean="0"/>
              <a:t>	- </a:t>
            </a:r>
            <a:r>
              <a:rPr lang="hr-HR" sz="500" dirty="0" smtClean="0"/>
              <a:t>informacije o vlasniku određenog bankovnog računa</a:t>
            </a:r>
            <a:r>
              <a:rPr lang="en-US" sz="500" dirty="0" smtClean="0"/>
              <a:t>, </a:t>
            </a:r>
          </a:p>
          <a:p>
            <a:pPr>
              <a:lnSpc>
                <a:spcPct val="80000"/>
              </a:lnSpc>
              <a:defRPr/>
            </a:pPr>
            <a:r>
              <a:rPr lang="en-US" sz="500" dirty="0" smtClean="0"/>
              <a:t>	- </a:t>
            </a:r>
            <a:r>
              <a:rPr lang="hr-HR" sz="500" dirty="0" smtClean="0"/>
              <a:t>dokumente koji pružaju detalje</a:t>
            </a:r>
            <a:r>
              <a:rPr lang="hr-HR" sz="500" baseline="0" dirty="0" smtClean="0"/>
              <a:t> o finansijskim transakcijama koje se dešavaju na odrđenom računu</a:t>
            </a:r>
            <a:r>
              <a:rPr lang="en-US" sz="500" dirty="0" smtClean="0"/>
              <a:t>. </a:t>
            </a:r>
          </a:p>
          <a:p>
            <a:pPr>
              <a:lnSpc>
                <a:spcPct val="80000"/>
              </a:lnSpc>
              <a:defRPr/>
            </a:pPr>
            <a:endParaRPr lang="en-US" sz="500" dirty="0" smtClean="0"/>
          </a:p>
          <a:p>
            <a:pPr>
              <a:lnSpc>
                <a:spcPct val="80000"/>
              </a:lnSpc>
              <a:defRPr/>
            </a:pPr>
            <a:r>
              <a:rPr lang="hr-HR" sz="500" dirty="0" smtClean="0"/>
              <a:t>Važno</a:t>
            </a:r>
            <a:r>
              <a:rPr lang="hr-HR" sz="500" baseline="0" dirty="0" smtClean="0"/>
              <a:t> je biti što je moguće precizniji prilikom traženja ovakvih informacija i ne gubiti vreme. Kao dobar prvi korak, pre nego što se napiše </a:t>
            </a:r>
            <a:r>
              <a:rPr lang="hr-HR" sz="500" i="1" baseline="0" dirty="0" smtClean="0"/>
              <a:t>MLAT</a:t>
            </a:r>
            <a:r>
              <a:rPr lang="hr-HR" sz="500" baseline="0" dirty="0" smtClean="0"/>
              <a:t> zahtev, on se može poslati nacionalnoj poslovnici banke za koju ste zainteresovani, i tražiti od njih informacije o identitetu vlasnika bankovnog računa. </a:t>
            </a:r>
            <a:endParaRPr lang="en-US" sz="500" dirty="0" smtClean="0"/>
          </a:p>
          <a:p>
            <a:pPr>
              <a:lnSpc>
                <a:spcPct val="80000"/>
              </a:lnSpc>
              <a:defRPr/>
            </a:pPr>
            <a:r>
              <a:rPr lang="hr-HR" sz="500" i="1" dirty="0" smtClean="0"/>
              <a:t>MLAT</a:t>
            </a:r>
            <a:r>
              <a:rPr lang="hr-HR" sz="500" dirty="0" smtClean="0"/>
              <a:t> zahtevi</a:t>
            </a:r>
            <a:r>
              <a:rPr lang="hr-HR" sz="500" baseline="0" dirty="0" smtClean="0"/>
              <a:t> koji se tiču finansijskih dokumenata će imati više šansi da uspeju onda kad su precizni, kompletni i sadrže informacije kao što su: broj bankovnog računa, ime i adresa banke i vremenski period u kome su se desile sumnjive transakcije. </a:t>
            </a:r>
            <a:endParaRPr lang="en-US" sz="500" dirty="0" smtClean="0"/>
          </a:p>
          <a:p>
            <a:pPr>
              <a:lnSpc>
                <a:spcPct val="80000"/>
              </a:lnSpc>
              <a:defRPr/>
            </a:pPr>
            <a:endParaRPr lang="en-US" sz="500" dirty="0" smtClean="0"/>
          </a:p>
          <a:p>
            <a:pPr>
              <a:lnSpc>
                <a:spcPct val="80000"/>
              </a:lnSpc>
              <a:defRPr/>
            </a:pPr>
            <a:r>
              <a:rPr lang="hr-HR" sz="500" dirty="0" smtClean="0"/>
              <a:t>Sledeći elementi se mogu dobiti: </a:t>
            </a:r>
            <a:endParaRPr lang="en-US" sz="500" dirty="0" smtClean="0"/>
          </a:p>
          <a:p>
            <a:pPr>
              <a:lnSpc>
                <a:spcPct val="80000"/>
              </a:lnSpc>
              <a:defRPr/>
            </a:pPr>
            <a:r>
              <a:rPr lang="en-US" sz="500" dirty="0" smtClean="0"/>
              <a:t>	- </a:t>
            </a:r>
            <a:r>
              <a:rPr lang="hr-HR" sz="500" dirty="0" smtClean="0"/>
              <a:t>kopija potpisa vlasnika</a:t>
            </a:r>
            <a:r>
              <a:rPr lang="en-US" sz="500" dirty="0" smtClean="0"/>
              <a:t>;</a:t>
            </a:r>
          </a:p>
          <a:p>
            <a:pPr>
              <a:lnSpc>
                <a:spcPct val="80000"/>
              </a:lnSpc>
              <a:defRPr/>
            </a:pPr>
            <a:r>
              <a:rPr lang="en-US" sz="500" dirty="0" smtClean="0"/>
              <a:t>	- </a:t>
            </a:r>
            <a:r>
              <a:rPr lang="hr-HR" sz="500" dirty="0" smtClean="0"/>
              <a:t>identitet svakoga ko ima ovlaštenje da</a:t>
            </a:r>
            <a:r>
              <a:rPr lang="hr-HR" sz="500" baseline="0" dirty="0" smtClean="0"/>
              <a:t> koristi bankovni račun i kopije njihovih potpisa</a:t>
            </a:r>
            <a:r>
              <a:rPr lang="en-US" sz="500" dirty="0" smtClean="0"/>
              <a:t>;</a:t>
            </a:r>
          </a:p>
          <a:p>
            <a:pPr>
              <a:lnSpc>
                <a:spcPct val="80000"/>
              </a:lnSpc>
              <a:defRPr/>
            </a:pPr>
            <a:r>
              <a:rPr lang="en-US" sz="500" dirty="0" smtClean="0"/>
              <a:t>	- </a:t>
            </a:r>
            <a:r>
              <a:rPr lang="hr-HR" sz="500" dirty="0" smtClean="0"/>
              <a:t>kopije bankovnih</a:t>
            </a:r>
            <a:r>
              <a:rPr lang="hr-HR" sz="500" baseline="0" dirty="0" smtClean="0"/>
              <a:t> izvoda i obrazaca tokom određenog perioda</a:t>
            </a:r>
            <a:r>
              <a:rPr lang="en-US" sz="500" dirty="0" smtClean="0"/>
              <a:t>;</a:t>
            </a:r>
          </a:p>
          <a:p>
            <a:pPr>
              <a:lnSpc>
                <a:spcPct val="80000"/>
              </a:lnSpc>
              <a:defRPr/>
            </a:pPr>
            <a:r>
              <a:rPr lang="en-US" sz="500" dirty="0" smtClean="0"/>
              <a:t>	- </a:t>
            </a:r>
            <a:r>
              <a:rPr lang="hr-HR" sz="500" dirty="0" smtClean="0"/>
              <a:t>kopija pisanih čekova</a:t>
            </a:r>
            <a:r>
              <a:rPr lang="en-US" sz="500" dirty="0" smtClean="0"/>
              <a:t>;</a:t>
            </a:r>
          </a:p>
          <a:p>
            <a:pPr>
              <a:lnSpc>
                <a:spcPct val="80000"/>
              </a:lnSpc>
              <a:defRPr/>
            </a:pPr>
            <a:r>
              <a:rPr lang="en-US" sz="500" dirty="0" smtClean="0"/>
              <a:t>	- </a:t>
            </a:r>
            <a:r>
              <a:rPr lang="hr-HR" sz="500" dirty="0" smtClean="0"/>
              <a:t>identifikacija</a:t>
            </a:r>
            <a:r>
              <a:rPr lang="hr-HR" sz="500" baseline="0" dirty="0" smtClean="0"/>
              <a:t> svih bankovnih računa koje drži određena osoba</a:t>
            </a:r>
            <a:r>
              <a:rPr lang="en-US" sz="500" dirty="0" smtClean="0"/>
              <a:t>;</a:t>
            </a:r>
          </a:p>
          <a:p>
            <a:pPr>
              <a:lnSpc>
                <a:spcPct val="80000"/>
              </a:lnSpc>
              <a:defRPr/>
            </a:pPr>
            <a:r>
              <a:rPr lang="en-US" sz="500" dirty="0" smtClean="0"/>
              <a:t>	- </a:t>
            </a:r>
            <a:r>
              <a:rPr lang="hr-HR" sz="500" dirty="0" smtClean="0"/>
              <a:t>nadgledanje bankovnih</a:t>
            </a:r>
            <a:r>
              <a:rPr lang="hr-HR" sz="500" baseline="0" dirty="0" smtClean="0"/>
              <a:t> računa tokom budućeg vremenskog perioda</a:t>
            </a:r>
            <a:r>
              <a:rPr lang="en-US" sz="500" dirty="0" smtClean="0"/>
              <a:t>.</a:t>
            </a:r>
          </a:p>
          <a:p>
            <a:pPr>
              <a:lnSpc>
                <a:spcPct val="80000"/>
              </a:lnSpc>
              <a:defRPr/>
            </a:pPr>
            <a:endParaRPr lang="en-US" sz="500" dirty="0" smtClean="0"/>
          </a:p>
          <a:p>
            <a:pPr>
              <a:lnSpc>
                <a:spcPct val="80000"/>
              </a:lnSpc>
              <a:defRPr/>
            </a:pPr>
            <a:r>
              <a:rPr lang="hr-HR" sz="500" dirty="0" smtClean="0"/>
              <a:t>Kao i sa svim drugim</a:t>
            </a:r>
            <a:r>
              <a:rPr lang="hr-HR" sz="500" baseline="0" dirty="0" smtClean="0"/>
              <a:t> </a:t>
            </a:r>
            <a:r>
              <a:rPr lang="hr-HR" sz="500" i="1" baseline="0" dirty="0" smtClean="0"/>
              <a:t>MLAT</a:t>
            </a:r>
            <a:r>
              <a:rPr lang="hr-HR" sz="500" baseline="0" dirty="0" smtClean="0"/>
              <a:t> zahtevima, biće važno da se odredi zašto je zahtevana informacija “relevantna” za istragu. Takođe će biti neophodno da se verifikuju primenjive konvencije i kompatibilnost sa nacionalnim zakonom zemlje kojoj se podnosi zahtev. </a:t>
            </a:r>
            <a:endParaRPr lang="en-US" sz="500" dirty="0" smtClean="0"/>
          </a:p>
          <a:p>
            <a:pPr>
              <a:lnSpc>
                <a:spcPct val="80000"/>
              </a:lnSpc>
              <a:defRPr/>
            </a:pPr>
            <a:endParaRPr lang="en-US" sz="500" dirty="0" smtClean="0"/>
          </a:p>
          <a:p>
            <a:pPr>
              <a:lnSpc>
                <a:spcPct val="80000"/>
              </a:lnSpc>
              <a:defRPr/>
            </a:pPr>
            <a:r>
              <a:rPr lang="hr-HR" sz="500" u="sng" dirty="0" smtClean="0"/>
              <a:t>Osnovi za odbijanje da se izvrši zahtev</a:t>
            </a:r>
            <a:r>
              <a:rPr lang="en-US" sz="500" u="sng" dirty="0" smtClean="0"/>
              <a:t>:</a:t>
            </a:r>
          </a:p>
          <a:p>
            <a:pPr>
              <a:lnSpc>
                <a:spcPct val="80000"/>
              </a:lnSpc>
              <a:defRPr/>
            </a:pPr>
            <a:endParaRPr lang="en-US" sz="500" dirty="0" smtClean="0"/>
          </a:p>
          <a:p>
            <a:pPr>
              <a:lnSpc>
                <a:spcPct val="80000"/>
              </a:lnSpc>
              <a:defRPr/>
            </a:pPr>
            <a:r>
              <a:rPr lang="hr-HR" sz="500" dirty="0" smtClean="0"/>
              <a:t>Ovakvi zahtevi generalno nisu</a:t>
            </a:r>
            <a:r>
              <a:rPr lang="hr-HR" sz="500" baseline="0" dirty="0" smtClean="0"/>
              <a:t> teški, barem kad su u pitanju države članice Evropske unije ili Jedinice za </a:t>
            </a:r>
            <a:r>
              <a:rPr lang="hr-HR" sz="500" baseline="0" dirty="0" smtClean="0"/>
              <a:t>finansijsku akciju</a:t>
            </a:r>
            <a:r>
              <a:rPr lang="en-US" sz="500" dirty="0" smtClean="0"/>
              <a:t> </a:t>
            </a:r>
            <a:r>
              <a:rPr lang="en-US" sz="500" dirty="0" smtClean="0"/>
              <a:t>(https://www.fatf-gafi.org/). </a:t>
            </a:r>
          </a:p>
          <a:p>
            <a:pPr>
              <a:lnSpc>
                <a:spcPct val="80000"/>
              </a:lnSpc>
              <a:defRPr/>
            </a:pPr>
            <a:endParaRPr lang="en-US" sz="500" dirty="0" smtClean="0"/>
          </a:p>
          <a:p>
            <a:pPr>
              <a:lnSpc>
                <a:spcPct val="80000"/>
              </a:lnSpc>
              <a:defRPr/>
            </a:pPr>
            <a:r>
              <a:rPr lang="hr-HR" sz="500" dirty="0" smtClean="0"/>
              <a:t>Dva osnova za odbijanje</a:t>
            </a:r>
            <a:r>
              <a:rPr lang="hr-HR" sz="500" baseline="0" dirty="0" smtClean="0"/>
              <a:t> se često koriste: </a:t>
            </a:r>
          </a:p>
          <a:p>
            <a:pPr>
              <a:lnSpc>
                <a:spcPct val="80000"/>
              </a:lnSpc>
              <a:defRPr/>
            </a:pPr>
            <a:endParaRPr lang="en-US" sz="500" dirty="0" smtClean="0"/>
          </a:p>
          <a:p>
            <a:pPr>
              <a:lnSpc>
                <a:spcPct val="80000"/>
              </a:lnSpc>
              <a:defRPr/>
            </a:pPr>
            <a:r>
              <a:rPr lang="en-US" sz="500" dirty="0" smtClean="0"/>
              <a:t>	- </a:t>
            </a:r>
            <a:r>
              <a:rPr lang="hr-HR" sz="500" dirty="0" smtClean="0"/>
              <a:t>Nekompatibilnost</a:t>
            </a:r>
            <a:r>
              <a:rPr lang="hr-HR" sz="500" baseline="0" dirty="0" smtClean="0"/>
              <a:t> zahteva za domaćim zakonodavstvom </a:t>
            </a:r>
            <a:endParaRPr lang="en-US" sz="500" dirty="0" smtClean="0"/>
          </a:p>
          <a:p>
            <a:pPr>
              <a:lnSpc>
                <a:spcPct val="80000"/>
              </a:lnSpc>
              <a:defRPr/>
            </a:pPr>
            <a:r>
              <a:rPr lang="hr-HR" sz="500" dirty="0" smtClean="0"/>
              <a:t>Zemlje</a:t>
            </a:r>
            <a:r>
              <a:rPr lang="hr-HR" sz="500" baseline="0" dirty="0" smtClean="0"/>
              <a:t> članice Evropske unije i Jedinice za </a:t>
            </a:r>
            <a:r>
              <a:rPr lang="hr-HR" sz="500" baseline="0" dirty="0" smtClean="0"/>
              <a:t>finansijsku akciju </a:t>
            </a:r>
            <a:r>
              <a:rPr lang="hr-HR" sz="500" baseline="0" dirty="0" smtClean="0"/>
              <a:t>(</a:t>
            </a:r>
            <a:r>
              <a:rPr lang="hr-HR" sz="500" i="1" baseline="0" dirty="0" smtClean="0"/>
              <a:t>FATF</a:t>
            </a:r>
            <a:r>
              <a:rPr lang="hr-HR" sz="500" baseline="0" dirty="0" smtClean="0"/>
              <a:t>) ne mogu odbiti </a:t>
            </a:r>
            <a:r>
              <a:rPr lang="hr-HR" sz="500" i="1" baseline="0" dirty="0" smtClean="0"/>
              <a:t>MLAT</a:t>
            </a:r>
            <a:r>
              <a:rPr lang="hr-HR" sz="500" baseline="0" dirty="0" smtClean="0"/>
              <a:t> zahtev po ovom osnovu. Članice </a:t>
            </a:r>
            <a:r>
              <a:rPr lang="hr-HR" sz="500" baseline="0" dirty="0" smtClean="0"/>
              <a:t>jedinice </a:t>
            </a:r>
            <a:r>
              <a:rPr lang="hr-HR" sz="500" i="1" baseline="0" dirty="0" smtClean="0"/>
              <a:t>FATF</a:t>
            </a:r>
            <a:r>
              <a:rPr lang="hr-HR" sz="500" baseline="0" dirty="0" smtClean="0"/>
              <a:t> </a:t>
            </a:r>
            <a:r>
              <a:rPr lang="hr-HR" sz="500" baseline="0" dirty="0" smtClean="0"/>
              <a:t>su trenutno Evropska komisija, Zalivski Savet za Saradnju, zemlje članice Evropske unije, kao i Švajcarska, Rusija, Kanada, Sjedinjene Američke Države, Meksiko, Brazil, Japan, Kina, Hong Kong i Singapur. </a:t>
            </a:r>
            <a:endParaRPr lang="hr-HR" sz="500" dirty="0" smtClean="0"/>
          </a:p>
          <a:p>
            <a:pPr>
              <a:lnSpc>
                <a:spcPct val="80000"/>
              </a:lnSpc>
              <a:defRPr/>
            </a:pPr>
            <a:endParaRPr lang="hr-HR" sz="500" dirty="0" smtClean="0"/>
          </a:p>
          <a:p>
            <a:pPr>
              <a:lnSpc>
                <a:spcPct val="80000"/>
              </a:lnSpc>
              <a:defRPr/>
            </a:pPr>
            <a:endParaRPr lang="en-US" sz="500" dirty="0" smtClean="0"/>
          </a:p>
          <a:p>
            <a:pPr>
              <a:lnSpc>
                <a:spcPct val="80000"/>
              </a:lnSpc>
              <a:defRPr/>
            </a:pPr>
            <a:r>
              <a:rPr lang="en-US" sz="500" dirty="0" smtClean="0"/>
              <a:t>	- </a:t>
            </a:r>
            <a:r>
              <a:rPr lang="hr-HR" sz="500" dirty="0" smtClean="0"/>
              <a:t>Dvostruka</a:t>
            </a:r>
            <a:r>
              <a:rPr lang="hr-HR" sz="500" baseline="0" dirty="0" smtClean="0"/>
              <a:t> krivična odgovornost </a:t>
            </a:r>
            <a:r>
              <a:rPr lang="en-US" sz="500" dirty="0" smtClean="0"/>
              <a:t> </a:t>
            </a:r>
          </a:p>
          <a:p>
            <a:pPr>
              <a:lnSpc>
                <a:spcPct val="80000"/>
              </a:lnSpc>
              <a:defRPr/>
            </a:pPr>
            <a:r>
              <a:rPr lang="hr-HR" sz="500" dirty="0" smtClean="0"/>
              <a:t>Neke države će izvršiti </a:t>
            </a:r>
            <a:r>
              <a:rPr lang="hr-HR" sz="500" i="1" dirty="0" smtClean="0"/>
              <a:t>MLAT</a:t>
            </a:r>
            <a:r>
              <a:rPr lang="hr-HR" sz="500" dirty="0" smtClean="0"/>
              <a:t> </a:t>
            </a:r>
            <a:r>
              <a:rPr lang="hr-HR" sz="500" i="0" dirty="0" smtClean="0"/>
              <a:t>zahtev</a:t>
            </a:r>
            <a:r>
              <a:rPr lang="hr-HR" sz="500" i="1" baseline="0" dirty="0" smtClean="0"/>
              <a:t> </a:t>
            </a:r>
            <a:r>
              <a:rPr lang="hr-HR" sz="500" dirty="0" smtClean="0"/>
              <a:t>samo </a:t>
            </a:r>
            <a:r>
              <a:rPr lang="hr-HR" sz="500" dirty="0" smtClean="0"/>
              <a:t>ukoliko postoji ekvivalentno</a:t>
            </a:r>
            <a:r>
              <a:rPr lang="hr-HR" sz="500" baseline="0" dirty="0" smtClean="0"/>
              <a:t> inkriminišuće delo u njihovom nacionalnom zakonodavstvu. Za zemlje članice Evrpske unije, član 2.4 Protokola iz 2001 im </a:t>
            </a:r>
            <a:r>
              <a:rPr lang="hr-HR" sz="500" baseline="0" dirty="0" smtClean="0"/>
              <a:t>omogućava </a:t>
            </a:r>
            <a:r>
              <a:rPr lang="hr-HR" sz="500" baseline="0" dirty="0" smtClean="0"/>
              <a:t>da uzmu u obzir odredbe dvostruke krivične odgovornosti prilikom izvršavanja </a:t>
            </a:r>
            <a:r>
              <a:rPr lang="hr-HR" sz="500" i="1" baseline="0" dirty="0" smtClean="0"/>
              <a:t>MLAT</a:t>
            </a:r>
            <a:r>
              <a:rPr lang="hr-HR" sz="500" baseline="0" dirty="0" smtClean="0"/>
              <a:t> zahteva. Konvencija iz Budimpešte određuje da stranke mogu da odbiju međusobnu pravnu pomoć ukoliko uslov duple krivične odgovornosti nije ispunjen. Međutim, po članu 25(5) Konvencije iz </a:t>
            </a:r>
            <a:r>
              <a:rPr lang="hr-HR" sz="500" baseline="0" dirty="0" smtClean="0"/>
              <a:t>Budimpešte, </a:t>
            </a:r>
            <a:r>
              <a:rPr lang="hr-HR" sz="500" baseline="0" dirty="0" smtClean="0"/>
              <a:t>kao i Preporuke 37 </a:t>
            </a:r>
            <a:r>
              <a:rPr lang="hr-HR" sz="500" i="1" baseline="0" dirty="0" smtClean="0"/>
              <a:t>FATF</a:t>
            </a:r>
            <a:r>
              <a:rPr lang="hr-HR" sz="500" baseline="0" dirty="0" smtClean="0"/>
              <a:t> Preporuka, uslov dvostruke krivične odgovornosti će biti smatran ispunjenim bez obzira ukoliko se dešava unutar iste kategorije </a:t>
            </a:r>
            <a:r>
              <a:rPr lang="hr-HR" sz="500" baseline="0" dirty="0" smtClean="0"/>
              <a:t>prestupa, </a:t>
            </a:r>
            <a:r>
              <a:rPr lang="hr-HR" sz="500" baseline="0" dirty="0" smtClean="0"/>
              <a:t>ili je </a:t>
            </a:r>
            <a:r>
              <a:rPr lang="hr-HR" sz="500" baseline="0" dirty="0" smtClean="0"/>
              <a:t>denominovan </a:t>
            </a:r>
            <a:r>
              <a:rPr lang="hr-HR" sz="500" baseline="0" dirty="0" smtClean="0"/>
              <a:t>prestupom pod istom terminologijom kao u zemlji koja podnosi zahtev, ukoliko se radnja koja se podvodi pod prestup za koji je tražena pomoć smatra krivičnim delom po nacionalnom zakonodavstvu te države. </a:t>
            </a:r>
            <a:endParaRPr lang="hr-HR" sz="500" dirty="0" smtClean="0"/>
          </a:p>
          <a:p>
            <a:pPr>
              <a:lnSpc>
                <a:spcPct val="80000"/>
              </a:lnSpc>
              <a:defRPr/>
            </a:pPr>
            <a:endParaRPr lang="hr-HR" sz="500" dirty="0" smtClean="0"/>
          </a:p>
          <a:p>
            <a:pPr>
              <a:lnSpc>
                <a:spcPct val="80000"/>
              </a:lnSpc>
              <a:defRPr/>
            </a:pPr>
            <a:endParaRPr lang="en-US" sz="500" dirty="0" smtClean="0"/>
          </a:p>
          <a:p>
            <a:pPr>
              <a:lnSpc>
                <a:spcPct val="80000"/>
              </a:lnSpc>
              <a:defRPr/>
            </a:pPr>
            <a:endParaRPr lang="en-US" sz="500" dirty="0" smtClean="0"/>
          </a:p>
          <a:p>
            <a:pPr>
              <a:lnSpc>
                <a:spcPct val="80000"/>
              </a:lnSpc>
              <a:defRPr/>
            </a:pPr>
            <a:endParaRPr lang="en-US" sz="500" dirty="0" smtClean="0"/>
          </a:p>
          <a:p>
            <a:pPr>
              <a:lnSpc>
                <a:spcPct val="80000"/>
              </a:lnSpc>
              <a:defRPr/>
            </a:pPr>
            <a:r>
              <a:rPr lang="en-US" sz="500" dirty="0" smtClean="0"/>
              <a:t> </a:t>
            </a:r>
          </a:p>
        </p:txBody>
      </p:sp>
      <p:sp>
        <p:nvSpPr>
          <p:cNvPr id="29700" name="Espace réservé du numéro de diapositive 3"/>
          <p:cNvSpPr>
            <a:spLocks noGrp="1"/>
          </p:cNvSpPr>
          <p:nvPr>
            <p:ph type="sldNum" sz="quarter" idx="5"/>
          </p:nvPr>
        </p:nvSpPr>
        <p:spPr bwMode="auto">
          <a:noFill/>
          <a:ln>
            <a:miter lim="800000"/>
            <a:headEnd/>
            <a:tailEnd/>
          </a:ln>
        </p:spPr>
        <p:txBody>
          <a:bodyPr/>
          <a:lstStyle/>
          <a:p>
            <a:fld id="{81EF3BFC-56C9-4D41-B0DC-877A022853DC}"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174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hr-HR" dirty="0" smtClean="0"/>
              <a:t>Na primer,</a:t>
            </a:r>
            <a:r>
              <a:rPr lang="hr-HR" baseline="0" dirty="0" smtClean="0"/>
              <a:t> </a:t>
            </a:r>
            <a:r>
              <a:rPr lang="hr-HR" i="1" baseline="0" dirty="0" smtClean="0"/>
              <a:t>MLAT</a:t>
            </a:r>
            <a:r>
              <a:rPr lang="hr-HR" baseline="0" dirty="0" smtClean="0"/>
              <a:t> </a:t>
            </a:r>
            <a:r>
              <a:rPr lang="hr-HR" baseline="0" dirty="0" smtClean="0"/>
              <a:t>zahtev koji </a:t>
            </a:r>
            <a:r>
              <a:rPr lang="hr-HR" baseline="0" dirty="0" smtClean="0"/>
              <a:t>se odnosti na računar koji je hakovan treba da specifikuje sumnjivu IP adresu</a:t>
            </a:r>
            <a:r>
              <a:rPr lang="en-US" dirty="0" smtClean="0"/>
              <a:t> 210.0.XXX.XXX </a:t>
            </a:r>
            <a:r>
              <a:rPr lang="hr-HR" dirty="0" smtClean="0"/>
              <a:t>koja odgovara internet</a:t>
            </a:r>
            <a:r>
              <a:rPr lang="hr-HR" baseline="0" dirty="0" smtClean="0"/>
              <a:t> servis provajderu lociranom u stranom gradu X, stranoj zemlji Y, koja je povezana sa hakovanim računarom </a:t>
            </a:r>
            <a:r>
              <a:rPr lang="hr-HR" baseline="0" dirty="0" smtClean="0"/>
              <a:t>1. </a:t>
            </a:r>
            <a:r>
              <a:rPr lang="hr-HR" baseline="0" dirty="0" smtClean="0"/>
              <a:t>januara </a:t>
            </a:r>
            <a:r>
              <a:rPr lang="hr-HR" baseline="0" dirty="0" smtClean="0"/>
              <a:t>2017. godine </a:t>
            </a:r>
            <a:r>
              <a:rPr lang="hr-HR" baseline="0" dirty="0" smtClean="0"/>
              <a:t>između </a:t>
            </a:r>
            <a:r>
              <a:rPr lang="hr-HR" baseline="0" dirty="0" smtClean="0"/>
              <a:t>07:30 </a:t>
            </a:r>
            <a:r>
              <a:rPr lang="hr-HR" baseline="0" dirty="0" smtClean="0"/>
              <a:t>i </a:t>
            </a:r>
            <a:r>
              <a:rPr lang="hr-HR" baseline="0" dirty="0" smtClean="0"/>
              <a:t>11:30 </a:t>
            </a:r>
            <a:r>
              <a:rPr lang="hr-HR" baseline="0" dirty="0" smtClean="0"/>
              <a:t>časova </a:t>
            </a:r>
            <a:r>
              <a:rPr lang="en-US" dirty="0" smtClean="0"/>
              <a:t>(GMT+ X).</a:t>
            </a:r>
          </a:p>
          <a:p>
            <a:endParaRPr lang="en-US" dirty="0" smtClean="0"/>
          </a:p>
          <a:p>
            <a:r>
              <a:rPr lang="hr-HR" dirty="0" smtClean="0"/>
              <a:t>Naša</a:t>
            </a:r>
            <a:r>
              <a:rPr lang="hr-HR" baseline="0" dirty="0" smtClean="0"/>
              <a:t> istraga je omogućila da utvrdimo da je sumnjiva</a:t>
            </a:r>
            <a:r>
              <a:rPr lang="en-US" dirty="0" smtClean="0"/>
              <a:t> IP address 210.0.XXX.XXX </a:t>
            </a:r>
            <a:r>
              <a:rPr lang="hr-HR" dirty="0" smtClean="0"/>
              <a:t>povezana sa kompanijom</a:t>
            </a:r>
            <a:r>
              <a:rPr lang="en-US" dirty="0" smtClean="0"/>
              <a:t> XXXX, </a:t>
            </a:r>
            <a:r>
              <a:rPr lang="hr-HR" dirty="0" smtClean="0"/>
              <a:t>čija fizička adresa je </a:t>
            </a:r>
            <a:r>
              <a:rPr lang="en-US" dirty="0" smtClean="0"/>
              <a:t>XXXX. </a:t>
            </a:r>
          </a:p>
          <a:p>
            <a:endParaRPr lang="en-US" dirty="0" smtClean="0"/>
          </a:p>
          <a:p>
            <a:r>
              <a:rPr lang="hr-HR" dirty="0" smtClean="0"/>
              <a:t>Važno je dati što je više</a:t>
            </a:r>
            <a:r>
              <a:rPr lang="hr-HR" baseline="0" dirty="0" smtClean="0"/>
              <a:t> specifičnih i detaljnih informacija je moguće.</a:t>
            </a:r>
            <a:endParaRPr lang="en-US" dirty="0" smtClean="0"/>
          </a:p>
          <a:p>
            <a:endParaRPr lang="en-US" dirty="0" smtClean="0"/>
          </a:p>
          <a:p>
            <a:r>
              <a:rPr lang="hr-HR" dirty="0" smtClean="0"/>
              <a:t>Vremenske </a:t>
            </a:r>
            <a:r>
              <a:rPr lang="hr-HR" dirty="0" smtClean="0"/>
              <a:t>odrednice </a:t>
            </a:r>
            <a:r>
              <a:rPr lang="hr-HR" baseline="0" dirty="0" smtClean="0"/>
              <a:t>moraju </a:t>
            </a:r>
            <a:r>
              <a:rPr lang="hr-HR" baseline="0" dirty="0" smtClean="0"/>
              <a:t>uvek biti date u skladu sa </a:t>
            </a:r>
            <a:r>
              <a:rPr lang="hr-HR" baseline="0" dirty="0" smtClean="0"/>
              <a:t>vremenom po Griniču </a:t>
            </a:r>
            <a:r>
              <a:rPr lang="hr-HR" baseline="0" dirty="0" smtClean="0"/>
              <a:t>(</a:t>
            </a:r>
            <a:r>
              <a:rPr lang="hr-HR" i="1" baseline="0" dirty="0" smtClean="0"/>
              <a:t>GMT</a:t>
            </a:r>
            <a:r>
              <a:rPr lang="hr-HR" baseline="0" dirty="0" smtClean="0"/>
              <a:t>).</a:t>
            </a:r>
            <a:endParaRPr lang="en-US" dirty="0" smtClean="0"/>
          </a:p>
        </p:txBody>
      </p:sp>
      <p:sp>
        <p:nvSpPr>
          <p:cNvPr id="31748" name="Espace réservé du numéro de diapositive 3"/>
          <p:cNvSpPr>
            <a:spLocks noGrp="1"/>
          </p:cNvSpPr>
          <p:nvPr>
            <p:ph type="sldNum" sz="quarter" idx="5"/>
          </p:nvPr>
        </p:nvSpPr>
        <p:spPr bwMode="auto">
          <a:noFill/>
          <a:ln>
            <a:miter lim="800000"/>
            <a:headEnd/>
            <a:tailEnd/>
          </a:ln>
        </p:spPr>
        <p:txBody>
          <a:bodyPr/>
          <a:lstStyle/>
          <a:p>
            <a:fld id="{B22948D7-6756-43BF-9D38-FFCA1E15D0DE}"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hr-HR" sz="600" dirty="0" smtClean="0"/>
              <a:t>Primenjivo zakonodavstvo u vezi</a:t>
            </a:r>
            <a:r>
              <a:rPr lang="hr-HR" sz="600" baseline="0" dirty="0" smtClean="0"/>
              <a:t> sa izvršenjem zahteva je pravo zemlje koja prima zahtev, osim ukoliko bilateralne ili multilateralne konvencije ne predviđaju drugačije. </a:t>
            </a:r>
          </a:p>
          <a:p>
            <a:pPr>
              <a:lnSpc>
                <a:spcPct val="80000"/>
              </a:lnSpc>
              <a:defRPr/>
            </a:pPr>
            <a:endParaRPr lang="hr-HR" sz="600" baseline="0" dirty="0" smtClean="0"/>
          </a:p>
          <a:p>
            <a:pPr>
              <a:lnSpc>
                <a:spcPct val="80000"/>
              </a:lnSpc>
              <a:defRPr/>
            </a:pPr>
            <a:r>
              <a:rPr lang="hr-HR" sz="600" baseline="0" dirty="0" smtClean="0"/>
              <a:t>Zbog toga će se proceduralni zakoni koji su primenjivi za naloge za pretres razlikovati ukoliko je sudski sistem zemlje koja prima zahtev </a:t>
            </a:r>
            <a:r>
              <a:rPr lang="hr-HR" sz="600" b="1" baseline="0" dirty="0" smtClean="0"/>
              <a:t>inkvizitorni,</a:t>
            </a:r>
            <a:r>
              <a:rPr lang="hr-HR" sz="600" baseline="0" dirty="0" smtClean="0"/>
              <a:t> u kojem sudovi – kao što su francuski ili belgijski istržni sudije – odlučivati na svoju inicijativu da dostave nalog za pretres, ili </a:t>
            </a:r>
            <a:r>
              <a:rPr lang="hr-HR" sz="600" b="1" baseline="0" dirty="0" smtClean="0"/>
              <a:t>adversijalni</a:t>
            </a:r>
            <a:r>
              <a:rPr lang="hr-HR" sz="600" baseline="0" dirty="0" smtClean="0"/>
              <a:t>, u kojem će nalog biti izvršen od strane policije, kao </a:t>
            </a:r>
            <a:r>
              <a:rPr lang="hr-HR" sz="600" baseline="0" dirty="0" smtClean="0"/>
              <a:t>npr. </a:t>
            </a:r>
            <a:r>
              <a:rPr lang="hr-HR" sz="600" baseline="0" dirty="0" smtClean="0"/>
              <a:t>u Engleskoj, ili od strane tužioca, kao u Italiji ili Nemačkoj, pod kontrolom sudije koji će garantovati legalnost istrage. </a:t>
            </a:r>
          </a:p>
          <a:p>
            <a:pPr>
              <a:lnSpc>
                <a:spcPct val="80000"/>
              </a:lnSpc>
              <a:defRPr/>
            </a:pPr>
            <a:endParaRPr lang="en-US" sz="600" dirty="0" smtClean="0"/>
          </a:p>
          <a:p>
            <a:pPr>
              <a:lnSpc>
                <a:spcPct val="80000"/>
              </a:lnSpc>
              <a:defRPr/>
            </a:pPr>
            <a:r>
              <a:rPr lang="hr-HR" sz="600" dirty="0" smtClean="0"/>
              <a:t>Nalozi</a:t>
            </a:r>
            <a:r>
              <a:rPr lang="hr-HR" sz="600" baseline="0" dirty="0" smtClean="0"/>
              <a:t> za pretres se generalno smatraju zadirućim i prisilnim pravnim merama. Stoga je vrlo važno temeljno sumirati predmet i uvek objasniti razloge za dokaze i aktivnosti koji se traže u vezi sa istragama koje su u toku. Takođe je od ključne važnosti znati nacionalne pravne odredbe i procedure zemlje kojoj se podnosi zahtev. </a:t>
            </a:r>
            <a:endParaRPr lang="en-US" sz="600" dirty="0" smtClean="0"/>
          </a:p>
          <a:p>
            <a:pPr>
              <a:lnSpc>
                <a:spcPct val="80000"/>
              </a:lnSpc>
              <a:defRPr/>
            </a:pPr>
            <a:endParaRPr lang="hr-HR" sz="600" dirty="0" smtClean="0"/>
          </a:p>
          <a:p>
            <a:pPr>
              <a:lnSpc>
                <a:spcPct val="80000"/>
              </a:lnSpc>
              <a:defRPr/>
            </a:pPr>
            <a:r>
              <a:rPr lang="hr-HR" sz="600" dirty="0" smtClean="0"/>
              <a:t>Zemlje</a:t>
            </a:r>
            <a:r>
              <a:rPr lang="hr-HR" sz="600" baseline="0" dirty="0" smtClean="0"/>
              <a:t> koje su pod uticajem </a:t>
            </a:r>
            <a:r>
              <a:rPr lang="hr-HR" sz="600" b="1" baseline="0" dirty="0" smtClean="0"/>
              <a:t>anglosaksonskog ili zajedničkog </a:t>
            </a:r>
            <a:r>
              <a:rPr lang="hr-HR" sz="600" baseline="0" dirty="0" smtClean="0"/>
              <a:t>(</a:t>
            </a:r>
            <a:r>
              <a:rPr lang="hr-HR" sz="600" i="1" baseline="0" dirty="0" smtClean="0"/>
              <a:t>common</a:t>
            </a:r>
            <a:r>
              <a:rPr lang="hr-HR" sz="600" baseline="0" dirty="0" smtClean="0"/>
              <a:t>) prava zahtevaju vrlo opširne sažetke predmeta da bi odredile postojanje mogućeg uzroka. Zaista, lokalno nadležni sudski organ će morati da dostavi svoj nalog da bi istražna mera mogla da se desi. </a:t>
            </a:r>
          </a:p>
          <a:p>
            <a:pPr>
              <a:lnSpc>
                <a:spcPct val="80000"/>
              </a:lnSpc>
              <a:defRPr/>
            </a:pPr>
            <a:endParaRPr lang="en-US" sz="600" dirty="0" smtClean="0"/>
          </a:p>
          <a:p>
            <a:pPr>
              <a:lnSpc>
                <a:spcPct val="80000"/>
              </a:lnSpc>
              <a:defRPr/>
            </a:pPr>
            <a:r>
              <a:rPr lang="hr-HR" sz="600" u="sng" dirty="0" smtClean="0"/>
              <a:t>Dostavljanje</a:t>
            </a:r>
            <a:r>
              <a:rPr lang="hr-HR" sz="600" u="sng" baseline="0" dirty="0" smtClean="0"/>
              <a:t> ovakvog naloga će biti uslovljeno dokazivanjem</a:t>
            </a:r>
            <a:r>
              <a:rPr lang="en-US" sz="600" u="sng" dirty="0" smtClean="0"/>
              <a:t>:</a:t>
            </a:r>
          </a:p>
          <a:p>
            <a:pPr>
              <a:lnSpc>
                <a:spcPct val="80000"/>
              </a:lnSpc>
              <a:defRPr/>
            </a:pPr>
            <a:r>
              <a:rPr lang="en-US" sz="600" dirty="0" smtClean="0"/>
              <a:t>	- </a:t>
            </a:r>
            <a:r>
              <a:rPr lang="hr-HR" sz="600" dirty="0" smtClean="0"/>
              <a:t>proporcionalnosti istražne mere sa predmetnim</a:t>
            </a:r>
            <a:r>
              <a:rPr lang="hr-HR" sz="600" baseline="0" dirty="0" smtClean="0"/>
              <a:t> prestupom</a:t>
            </a:r>
            <a:r>
              <a:rPr lang="en-US" sz="600" dirty="0" smtClean="0"/>
              <a:t>;</a:t>
            </a:r>
          </a:p>
          <a:p>
            <a:pPr>
              <a:lnSpc>
                <a:spcPct val="80000"/>
              </a:lnSpc>
              <a:defRPr/>
            </a:pPr>
            <a:r>
              <a:rPr lang="en-US" sz="600" dirty="0" smtClean="0"/>
              <a:t>	- </a:t>
            </a:r>
            <a:r>
              <a:rPr lang="hr-HR" sz="600" dirty="0" smtClean="0"/>
              <a:t>neophodnosti </a:t>
            </a:r>
            <a:r>
              <a:rPr lang="en-US" sz="600" dirty="0" smtClean="0"/>
              <a:t>(</a:t>
            </a:r>
            <a:r>
              <a:rPr lang="hr-HR" sz="600" dirty="0" smtClean="0"/>
              <a:t>da li manje intruzivna ili prisilna mera može proizvesti</a:t>
            </a:r>
            <a:r>
              <a:rPr lang="hr-HR" sz="600" baseline="0" dirty="0" smtClean="0"/>
              <a:t> sličan učinak</a:t>
            </a:r>
            <a:r>
              <a:rPr lang="en-US" sz="600" dirty="0" smtClean="0"/>
              <a:t>?);</a:t>
            </a:r>
          </a:p>
          <a:p>
            <a:pPr>
              <a:lnSpc>
                <a:spcPct val="80000"/>
              </a:lnSpc>
              <a:defRPr/>
            </a:pPr>
            <a:r>
              <a:rPr lang="en-US" sz="600" dirty="0" smtClean="0"/>
              <a:t>	- </a:t>
            </a:r>
            <a:r>
              <a:rPr lang="hr-HR" sz="600" dirty="0" smtClean="0"/>
              <a:t>postojanje ozbiljnih razloga koji mogu voditi uverenju da će se dokazi pronaći</a:t>
            </a:r>
            <a:r>
              <a:rPr lang="hr-HR" sz="600" baseline="0" dirty="0" smtClean="0"/>
              <a:t> na mestu gde treba da se obavi pretres</a:t>
            </a:r>
            <a:r>
              <a:rPr lang="en-US" sz="600" dirty="0" smtClean="0"/>
              <a:t>. </a:t>
            </a:r>
          </a:p>
          <a:p>
            <a:pPr>
              <a:lnSpc>
                <a:spcPct val="80000"/>
              </a:lnSpc>
              <a:defRPr/>
            </a:pPr>
            <a:endParaRPr lang="en-US" sz="600" dirty="0" smtClean="0"/>
          </a:p>
          <a:p>
            <a:pPr>
              <a:lnSpc>
                <a:spcPct val="80000"/>
              </a:lnSpc>
              <a:defRPr/>
            </a:pPr>
            <a:r>
              <a:rPr lang="hr-HR" sz="600" u="sng" dirty="0" smtClean="0"/>
              <a:t>Pružanje</a:t>
            </a:r>
            <a:r>
              <a:rPr lang="hr-HR" sz="600" u="sng" baseline="0" dirty="0" smtClean="0"/>
              <a:t> preciznih indikacija o mestu gde se trebaju tražiti objekti</a:t>
            </a:r>
            <a:r>
              <a:rPr lang="en-US" sz="600" u="sng" dirty="0" smtClean="0"/>
              <a:t>:</a:t>
            </a:r>
          </a:p>
          <a:p>
            <a:pPr>
              <a:lnSpc>
                <a:spcPct val="80000"/>
              </a:lnSpc>
              <a:defRPr/>
            </a:pPr>
            <a:r>
              <a:rPr lang="hr-HR" sz="600" dirty="0" smtClean="0"/>
              <a:t>Precizne indikacije o dokazima i objektima trebaju biti pruženi, kao i mesta gde se mogu locirati</a:t>
            </a:r>
            <a:r>
              <a:rPr lang="hr-HR" sz="600" baseline="0" dirty="0" smtClean="0"/>
              <a:t> ovi elementi. U nekim slučajevima, na primer gde ovi precizni podaci ne mogu biti pruženi u vreme pisanja </a:t>
            </a:r>
            <a:r>
              <a:rPr lang="hr-HR" sz="600" i="1" baseline="0" dirty="0" smtClean="0"/>
              <a:t>MLAT</a:t>
            </a:r>
            <a:r>
              <a:rPr lang="hr-HR" sz="600" baseline="0" dirty="0" smtClean="0"/>
              <a:t> </a:t>
            </a:r>
            <a:r>
              <a:rPr lang="hr-HR" sz="600" baseline="0" dirty="0" smtClean="0"/>
              <a:t>zahteva, </a:t>
            </a:r>
            <a:r>
              <a:rPr lang="hr-HR" sz="600" baseline="0" dirty="0" smtClean="0"/>
              <a:t>moguće je </a:t>
            </a:r>
            <a:r>
              <a:rPr lang="hr-HR" sz="600" baseline="0" dirty="0" smtClean="0"/>
              <a:t>specifikovati </a:t>
            </a:r>
            <a:r>
              <a:rPr lang="hr-HR" sz="600" baseline="0" dirty="0" smtClean="0"/>
              <a:t>kontakt informacije sudskog organa koji podnosi zahtev tako da organ koji je primio zahtev može kasnije pitati za bilo koje dodatne informacije. </a:t>
            </a:r>
            <a:endParaRPr lang="hr-HR" sz="600" dirty="0" smtClean="0"/>
          </a:p>
          <a:p>
            <a:pPr>
              <a:lnSpc>
                <a:spcPct val="80000"/>
              </a:lnSpc>
              <a:defRPr/>
            </a:pPr>
            <a:endParaRPr lang="en-US" sz="600" dirty="0" smtClean="0"/>
          </a:p>
          <a:p>
            <a:pPr>
              <a:lnSpc>
                <a:spcPct val="80000"/>
              </a:lnSpc>
              <a:defRPr/>
            </a:pPr>
            <a:r>
              <a:rPr lang="hr-HR" sz="600" b="1" dirty="0" smtClean="0"/>
              <a:t>Koordinisani nalozi</a:t>
            </a:r>
            <a:r>
              <a:rPr lang="hr-HR" sz="600" b="1" baseline="0" dirty="0" smtClean="0"/>
              <a:t> za pretrese </a:t>
            </a:r>
            <a:r>
              <a:rPr lang="en-US" sz="600" b="1" dirty="0" smtClean="0"/>
              <a:t> </a:t>
            </a:r>
            <a:r>
              <a:rPr lang="hr-HR" sz="600" b="0" dirty="0" smtClean="0"/>
              <a:t>se</a:t>
            </a:r>
            <a:r>
              <a:rPr lang="hr-HR" sz="600" b="0" baseline="0" dirty="0" smtClean="0"/>
              <a:t> mogu izvršiti u različitim zemljama koristeći </a:t>
            </a:r>
            <a:r>
              <a:rPr lang="hr-HR" sz="600" b="0" baseline="0" dirty="0" smtClean="0"/>
              <a:t>Zajedničke istražne timove (</a:t>
            </a:r>
            <a:r>
              <a:rPr lang="hr-HR" sz="600" b="0" i="1" baseline="0" dirty="0" smtClean="0"/>
              <a:t>JIT</a:t>
            </a:r>
            <a:r>
              <a:rPr lang="hr-HR" sz="600" b="0" baseline="0" dirty="0" smtClean="0"/>
              <a:t>) </a:t>
            </a:r>
            <a:r>
              <a:rPr lang="hr-HR" sz="600" b="0" baseline="0" dirty="0" smtClean="0"/>
              <a:t>ili putem </a:t>
            </a:r>
            <a:r>
              <a:rPr lang="en-US" sz="600" dirty="0" smtClean="0"/>
              <a:t>EUROJUST</a:t>
            </a:r>
            <a:r>
              <a:rPr lang="hr-HR" sz="600" dirty="0" smtClean="0"/>
              <a:t>-a</a:t>
            </a:r>
            <a:r>
              <a:rPr lang="en-US" sz="600" dirty="0" smtClean="0"/>
              <a:t>.</a:t>
            </a:r>
          </a:p>
          <a:p>
            <a:pPr>
              <a:lnSpc>
                <a:spcPct val="80000"/>
              </a:lnSpc>
              <a:defRPr/>
            </a:pPr>
            <a:endParaRPr lang="en-US" sz="600" dirty="0" smtClean="0"/>
          </a:p>
          <a:p>
            <a:pPr>
              <a:lnSpc>
                <a:spcPct val="80000"/>
              </a:lnSpc>
              <a:defRPr/>
            </a:pPr>
            <a:r>
              <a:rPr lang="hr-HR" sz="600" b="1" dirty="0" smtClean="0"/>
              <a:t>Specifični</a:t>
            </a:r>
            <a:r>
              <a:rPr lang="hr-HR" sz="600" b="1" baseline="0" dirty="0" smtClean="0"/>
              <a:t> razlozi za odbijanje izvršenja naloga za pretrese</a:t>
            </a:r>
            <a:r>
              <a:rPr lang="en-US" sz="600" b="1" dirty="0" smtClean="0"/>
              <a:t>:</a:t>
            </a:r>
          </a:p>
          <a:p>
            <a:pPr>
              <a:lnSpc>
                <a:spcPct val="80000"/>
              </a:lnSpc>
              <a:defRPr/>
            </a:pPr>
            <a:endParaRPr lang="en-US" sz="600" dirty="0" smtClean="0"/>
          </a:p>
          <a:p>
            <a:pPr>
              <a:lnSpc>
                <a:spcPct val="80000"/>
              </a:lnSpc>
              <a:defRPr/>
            </a:pPr>
            <a:r>
              <a:rPr lang="en-US" sz="600" u="sng" dirty="0" smtClean="0"/>
              <a:t>- </a:t>
            </a:r>
            <a:r>
              <a:rPr lang="hr-HR" sz="600" u="sng" dirty="0" smtClean="0"/>
              <a:t>Savet Evrope,</a:t>
            </a:r>
            <a:r>
              <a:rPr lang="hr-HR" sz="600" u="sng" baseline="0" dirty="0" smtClean="0"/>
              <a:t> ne uključujući Šengenski prostor </a:t>
            </a:r>
            <a:endParaRPr lang="en-US" sz="600" u="sng" dirty="0" smtClean="0"/>
          </a:p>
          <a:p>
            <a:pPr>
              <a:lnSpc>
                <a:spcPct val="80000"/>
              </a:lnSpc>
              <a:defRPr/>
            </a:pPr>
            <a:endParaRPr lang="en-US" sz="600" dirty="0" smtClean="0"/>
          </a:p>
          <a:p>
            <a:pPr>
              <a:lnSpc>
                <a:spcPct val="80000"/>
              </a:lnSpc>
              <a:defRPr/>
            </a:pPr>
            <a:r>
              <a:rPr lang="hr-HR" sz="600" dirty="0" smtClean="0"/>
              <a:t>Član 5 Evropske konvencije o međusobnoj</a:t>
            </a:r>
            <a:r>
              <a:rPr lang="hr-HR" sz="600" baseline="0" dirty="0" smtClean="0"/>
              <a:t> pomoći u krivičnim stvarima (</a:t>
            </a:r>
            <a:r>
              <a:rPr lang="hr-HR" sz="600" baseline="0" dirty="0" smtClean="0"/>
              <a:t>20. </a:t>
            </a:r>
            <a:r>
              <a:rPr lang="hr-HR" sz="600" baseline="0" dirty="0" smtClean="0"/>
              <a:t>april </a:t>
            </a:r>
            <a:r>
              <a:rPr lang="hr-HR" sz="600" baseline="0" dirty="0" smtClean="0"/>
              <a:t>1959. god.) </a:t>
            </a:r>
            <a:r>
              <a:rPr lang="hr-HR" sz="600" baseline="0" dirty="0" smtClean="0"/>
              <a:t>određuje da zemlje članice mogu da odbiju izvršenje naloga za pretres zbog jednog od sledećih razloga:</a:t>
            </a:r>
            <a:endParaRPr lang="en-US" sz="600" dirty="0" smtClean="0"/>
          </a:p>
          <a:p>
            <a:pPr>
              <a:lnSpc>
                <a:spcPct val="80000"/>
              </a:lnSpc>
              <a:buFontTx/>
              <a:buChar char="•"/>
              <a:defRPr/>
            </a:pPr>
            <a:r>
              <a:rPr lang="en-US" sz="600" dirty="0" smtClean="0"/>
              <a:t>D</a:t>
            </a:r>
            <a:r>
              <a:rPr lang="hr-HR" sz="600" dirty="0" smtClean="0"/>
              <a:t>vostruka krivična odgovornost:</a:t>
            </a:r>
            <a:r>
              <a:rPr lang="hr-HR" sz="600" baseline="0" dirty="0" smtClean="0"/>
              <a:t> zemlja koja prima zahtev može odbiti da izvrši nalog za pretres ukoliko delo na koje se nalog odnosi nije kažnjivo prema nacionalnom zakonodavstvu ili ukoliko nije kažnjivo, po domaćem zakonodavstvu dovoljno oštrom kaznom da bi dopuštala izručenje (“neizručivi prestupi”). </a:t>
            </a:r>
            <a:endParaRPr lang="hr-HR" sz="600" dirty="0" smtClean="0"/>
          </a:p>
          <a:p>
            <a:pPr>
              <a:lnSpc>
                <a:spcPct val="80000"/>
              </a:lnSpc>
              <a:buFontTx/>
              <a:buNone/>
              <a:defRPr/>
            </a:pPr>
            <a:endParaRPr lang="en-US" sz="600" dirty="0" smtClean="0"/>
          </a:p>
          <a:p>
            <a:pPr>
              <a:lnSpc>
                <a:spcPct val="80000"/>
              </a:lnSpc>
              <a:buFontTx/>
              <a:buChar char="•"/>
              <a:defRPr/>
            </a:pPr>
            <a:r>
              <a:rPr lang="hr-HR" sz="600" dirty="0" smtClean="0"/>
              <a:t>Nedoslednost</a:t>
            </a:r>
            <a:r>
              <a:rPr lang="hr-HR" sz="600" baseline="0" dirty="0" smtClean="0"/>
              <a:t> naloga sa nacionalnim zakonodavstvom zemlje kojoj se podnosi zahtev: ovo zahteva od države da podnese primljeni zahtev za izvršenje naloga na odobrenje sudiji koji će garantovati legalnost istrage u skladu sa nacionalnim zakonima i procedurama. </a:t>
            </a:r>
          </a:p>
          <a:p>
            <a:pPr>
              <a:lnSpc>
                <a:spcPct val="80000"/>
              </a:lnSpc>
              <a:buFontTx/>
              <a:buNone/>
              <a:defRPr/>
            </a:pPr>
            <a:endParaRPr lang="en-US" sz="600" dirty="0" smtClean="0"/>
          </a:p>
          <a:p>
            <a:pPr>
              <a:lnSpc>
                <a:spcPct val="80000"/>
              </a:lnSpc>
              <a:defRPr/>
            </a:pPr>
            <a:endParaRPr lang="en-US" sz="600" dirty="0" smtClean="0"/>
          </a:p>
          <a:p>
            <a:pPr>
              <a:lnSpc>
                <a:spcPct val="80000"/>
              </a:lnSpc>
              <a:defRPr/>
            </a:pPr>
            <a:r>
              <a:rPr lang="hr-HR" sz="600" dirty="0" smtClean="0"/>
              <a:t>Države</a:t>
            </a:r>
            <a:r>
              <a:rPr lang="hr-HR" sz="600" baseline="0" dirty="0" smtClean="0"/>
              <a:t> se jedino mogu pozvati na ove osnove za odbijanje ukoliko ih iznesu prilikom ratifikovanja konvencije. Da biste znali koje deklaracije su učinjene od strane koje države, te informacije možete pronaći na internet stranici Saveta Evrope</a:t>
            </a:r>
            <a:r>
              <a:rPr lang="en-US" sz="600" dirty="0" smtClean="0"/>
              <a:t> (http://conventions.coe.int).</a:t>
            </a:r>
          </a:p>
          <a:p>
            <a:pPr>
              <a:lnSpc>
                <a:spcPct val="80000"/>
              </a:lnSpc>
              <a:defRPr/>
            </a:pPr>
            <a:endParaRPr lang="en-US" sz="600" dirty="0" smtClean="0"/>
          </a:p>
          <a:p>
            <a:pPr>
              <a:lnSpc>
                <a:spcPct val="80000"/>
              </a:lnSpc>
              <a:defRPr/>
            </a:pPr>
            <a:endParaRPr lang="en-US" sz="600" dirty="0" smtClean="0"/>
          </a:p>
        </p:txBody>
      </p:sp>
      <p:sp>
        <p:nvSpPr>
          <p:cNvPr id="33796" name="Espace réservé du numéro de diapositive 3"/>
          <p:cNvSpPr>
            <a:spLocks noGrp="1"/>
          </p:cNvSpPr>
          <p:nvPr>
            <p:ph type="sldNum" sz="quarter" idx="5"/>
          </p:nvPr>
        </p:nvSpPr>
        <p:spPr bwMode="auto">
          <a:noFill/>
          <a:ln>
            <a:miter lim="800000"/>
            <a:headEnd/>
            <a:tailEnd/>
          </a:ln>
        </p:spPr>
        <p:txBody>
          <a:bodyPr/>
          <a:lstStyle/>
          <a:p>
            <a:fld id="{58E22FFD-8CC2-4902-BDC5-3BA7DE7C54CC}"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58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hr-HR" dirty="0" smtClean="0"/>
          </a:p>
          <a:p>
            <a:r>
              <a:rPr lang="hr-HR" dirty="0" smtClean="0"/>
              <a:t>Moguće je da država koja</a:t>
            </a:r>
            <a:r>
              <a:rPr lang="hr-HR" baseline="0" dirty="0" smtClean="0"/>
              <a:t> podnosi zahtev traži od države kojoj podnosi zahtev da obezbedi izjavu ili overen dokument kojim se potvrđuje:</a:t>
            </a:r>
            <a:endParaRPr lang="en-US" dirty="0" smtClean="0"/>
          </a:p>
          <a:p>
            <a:endParaRPr lang="en-US" dirty="0" smtClean="0"/>
          </a:p>
          <a:p>
            <a:r>
              <a:rPr lang="en-US" dirty="0" smtClean="0"/>
              <a:t>	- </a:t>
            </a:r>
            <a:r>
              <a:rPr lang="hr-HR" dirty="0" smtClean="0"/>
              <a:t> svaki objekt</a:t>
            </a:r>
            <a:r>
              <a:rPr lang="hr-HR" baseline="0" dirty="0" smtClean="0"/>
              <a:t> koji je oduzet</a:t>
            </a:r>
            <a:r>
              <a:rPr lang="en-US" dirty="0" smtClean="0"/>
              <a:t>;</a:t>
            </a:r>
          </a:p>
          <a:p>
            <a:endParaRPr lang="en-US" dirty="0" smtClean="0"/>
          </a:p>
          <a:p>
            <a:r>
              <a:rPr lang="en-US" dirty="0" smtClean="0"/>
              <a:t>	- </a:t>
            </a:r>
            <a:r>
              <a:rPr lang="hr-HR" dirty="0" smtClean="0"/>
              <a:t>svako</a:t>
            </a:r>
            <a:r>
              <a:rPr lang="hr-HR" baseline="0" dirty="0" smtClean="0"/>
              <a:t> lice koje je rukovalo ili bilo u posedu objekta u pitanju</a:t>
            </a:r>
            <a:r>
              <a:rPr lang="en-US" dirty="0" smtClean="0"/>
              <a:t>;</a:t>
            </a:r>
          </a:p>
          <a:p>
            <a:endParaRPr lang="en-US" dirty="0" smtClean="0"/>
          </a:p>
          <a:p>
            <a:r>
              <a:rPr lang="en-US" dirty="0" smtClean="0"/>
              <a:t>	- </a:t>
            </a:r>
            <a:r>
              <a:rPr lang="hr-HR" dirty="0" smtClean="0"/>
              <a:t>uslovi u kojima je objekt</a:t>
            </a:r>
            <a:r>
              <a:rPr lang="hr-HR" baseline="0" dirty="0" smtClean="0"/>
              <a:t> bio čuvan</a:t>
            </a:r>
            <a:r>
              <a:rPr lang="en-US" dirty="0" smtClean="0"/>
              <a:t>. </a:t>
            </a:r>
          </a:p>
          <a:p>
            <a:endParaRPr lang="en-US" dirty="0" smtClean="0"/>
          </a:p>
          <a:p>
            <a:r>
              <a:rPr lang="hr-HR" dirty="0" smtClean="0"/>
              <a:t>Ovo će omogućiti</a:t>
            </a:r>
            <a:r>
              <a:rPr lang="hr-HR" baseline="0" dirty="0" smtClean="0"/>
              <a:t> institucijama za provođenje zakona i sudovima da precizno utvrde kako je dokaz pribavljen i da li je ili nije bio kontaminiran. </a:t>
            </a:r>
            <a:endParaRPr lang="en-US" dirty="0" smtClean="0"/>
          </a:p>
          <a:p>
            <a:endParaRPr lang="en-US" dirty="0" smtClean="0"/>
          </a:p>
          <a:p>
            <a:endParaRPr lang="en-US" dirty="0" smtClean="0"/>
          </a:p>
        </p:txBody>
      </p:sp>
      <p:sp>
        <p:nvSpPr>
          <p:cNvPr id="35844" name="Espace réservé du numéro de diapositive 3"/>
          <p:cNvSpPr>
            <a:spLocks noGrp="1"/>
          </p:cNvSpPr>
          <p:nvPr>
            <p:ph type="sldNum" sz="quarter" idx="5"/>
          </p:nvPr>
        </p:nvSpPr>
        <p:spPr bwMode="auto">
          <a:noFill/>
          <a:ln>
            <a:miter lim="800000"/>
            <a:headEnd/>
            <a:tailEnd/>
          </a:ln>
        </p:spPr>
        <p:txBody>
          <a:bodyPr/>
          <a:lstStyle/>
          <a:p>
            <a:fld id="{9948DA91-E092-4743-9C9B-6573124B9C03}"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85000" lnSpcReduction="10000"/>
          </a:bodyPr>
          <a:lstStyle/>
          <a:p>
            <a:pPr>
              <a:lnSpc>
                <a:spcPct val="80000"/>
              </a:lnSpc>
              <a:defRPr/>
            </a:pPr>
            <a:r>
              <a:rPr lang="hr-HR" sz="600" u="sng" dirty="0" smtClean="0"/>
              <a:t>Posebne</a:t>
            </a:r>
            <a:r>
              <a:rPr lang="hr-HR" sz="600" u="sng" baseline="0" dirty="0" smtClean="0"/>
              <a:t> istražne mere mogu da uključe</a:t>
            </a:r>
            <a:r>
              <a:rPr lang="en-US" sz="600" u="sng" dirty="0" smtClean="0"/>
              <a:t>:</a:t>
            </a:r>
          </a:p>
          <a:p>
            <a:pPr>
              <a:lnSpc>
                <a:spcPct val="80000"/>
              </a:lnSpc>
              <a:defRPr/>
            </a:pPr>
            <a:endParaRPr lang="en-US" sz="600" dirty="0" smtClean="0"/>
          </a:p>
          <a:p>
            <a:pPr>
              <a:lnSpc>
                <a:spcPct val="80000"/>
              </a:lnSpc>
              <a:defRPr/>
            </a:pPr>
            <a:r>
              <a:rPr lang="en-US" sz="600" dirty="0" smtClean="0"/>
              <a:t>	- </a:t>
            </a:r>
            <a:r>
              <a:rPr lang="hr-HR" sz="600" dirty="0" smtClean="0"/>
              <a:t>prikrivene operacije, kao što su infiltracija od strane prikrivenog agenta</a:t>
            </a:r>
            <a:r>
              <a:rPr lang="en-US" sz="600" dirty="0" smtClean="0"/>
              <a:t>; (</a:t>
            </a:r>
            <a:r>
              <a:rPr lang="hr-HR" sz="600" dirty="0" smtClean="0"/>
              <a:t>npr. </a:t>
            </a:r>
            <a:r>
              <a:rPr lang="hr-HR" sz="600" dirty="0" smtClean="0"/>
              <a:t>član</a:t>
            </a:r>
            <a:r>
              <a:rPr lang="hr-HR" sz="600" baseline="0" dirty="0" smtClean="0"/>
              <a:t> </a:t>
            </a:r>
            <a:r>
              <a:rPr lang="hr-HR" sz="600" baseline="0" dirty="0" smtClean="0"/>
              <a:t>14 Konvencije o međusobnoj pravnoj pomoći između zamalja Evropske unije</a:t>
            </a:r>
            <a:r>
              <a:rPr lang="en-US" sz="600" dirty="0" smtClean="0"/>
              <a:t> (</a:t>
            </a:r>
            <a:r>
              <a:rPr lang="en-US" sz="600" dirty="0" smtClean="0"/>
              <a:t>29</a:t>
            </a:r>
            <a:r>
              <a:rPr lang="sr-Latn-BA" sz="600" dirty="0" smtClean="0"/>
              <a:t>.</a:t>
            </a:r>
            <a:r>
              <a:rPr lang="en-US" sz="600" dirty="0" smtClean="0"/>
              <a:t> </a:t>
            </a:r>
            <a:r>
              <a:rPr lang="hr-HR" sz="600" dirty="0" smtClean="0"/>
              <a:t>maj</a:t>
            </a:r>
            <a:r>
              <a:rPr lang="hr-HR" sz="600" baseline="0" dirty="0" smtClean="0"/>
              <a:t> </a:t>
            </a:r>
            <a:r>
              <a:rPr lang="en-US" sz="600" dirty="0" smtClean="0"/>
              <a:t>2000</a:t>
            </a:r>
            <a:r>
              <a:rPr lang="sr-Latn-BA" sz="600" dirty="0" smtClean="0"/>
              <a:t>. god.</a:t>
            </a:r>
            <a:r>
              <a:rPr lang="en-US" sz="600" dirty="0" smtClean="0"/>
              <a:t>), </a:t>
            </a:r>
            <a:r>
              <a:rPr lang="hr-HR" sz="600" dirty="0" smtClean="0"/>
              <a:t>čl</a:t>
            </a:r>
            <a:r>
              <a:rPr lang="en-US" sz="600" dirty="0" smtClean="0"/>
              <a:t>. 29 </a:t>
            </a:r>
            <a:r>
              <a:rPr lang="hr-HR" sz="600" dirty="0" smtClean="0"/>
              <a:t>Direktive</a:t>
            </a:r>
            <a:r>
              <a:rPr lang="hr-HR" sz="600" baseline="0" dirty="0" smtClean="0"/>
              <a:t> iz </a:t>
            </a:r>
            <a:r>
              <a:rPr lang="hr-HR" sz="600" baseline="0" dirty="0" smtClean="0"/>
              <a:t>2014. god. </a:t>
            </a:r>
            <a:r>
              <a:rPr lang="hr-HR" sz="600" baseline="0" dirty="0" smtClean="0"/>
              <a:t>u vezi sa Evropskim istražnim nalozima u krivičnim stvarima </a:t>
            </a:r>
            <a:endParaRPr lang="en-US" sz="600" dirty="0" smtClean="0"/>
          </a:p>
          <a:p>
            <a:pPr>
              <a:lnSpc>
                <a:spcPct val="80000"/>
              </a:lnSpc>
              <a:defRPr/>
            </a:pPr>
            <a:endParaRPr lang="en-US" sz="600" dirty="0" smtClean="0"/>
          </a:p>
          <a:p>
            <a:pPr>
              <a:lnSpc>
                <a:spcPct val="80000"/>
              </a:lnSpc>
              <a:defRPr/>
            </a:pPr>
            <a:r>
              <a:rPr lang="en-US" sz="600" dirty="0" smtClean="0"/>
              <a:t>	- </a:t>
            </a:r>
            <a:r>
              <a:rPr lang="hr-HR" sz="600" dirty="0" smtClean="0"/>
              <a:t>presretanje telekomunikacija (ili snimanje)</a:t>
            </a:r>
            <a:r>
              <a:rPr lang="en-US" sz="600" dirty="0" smtClean="0"/>
              <a:t>; (</a:t>
            </a:r>
            <a:r>
              <a:rPr lang="hr-HR" sz="600" dirty="0" smtClean="0"/>
              <a:t>npr.</a:t>
            </a:r>
            <a:r>
              <a:rPr lang="en-US" sz="600" dirty="0" smtClean="0"/>
              <a:t> </a:t>
            </a:r>
            <a:r>
              <a:rPr lang="hr-HR" sz="600" dirty="0" smtClean="0"/>
              <a:t>članovi</a:t>
            </a:r>
            <a:r>
              <a:rPr lang="en-US" sz="600" dirty="0" smtClean="0"/>
              <a:t> 17 – 22</a:t>
            </a:r>
            <a:r>
              <a:rPr lang="hr-HR" sz="600" dirty="0" smtClean="0"/>
              <a:t> </a:t>
            </a:r>
            <a:r>
              <a:rPr lang="hr-HR" sz="600" baseline="0" dirty="0" smtClean="0"/>
              <a:t>Konvencije o međusobnoj pravnoj pomoći između </a:t>
            </a:r>
            <a:r>
              <a:rPr lang="hr-HR" sz="600" baseline="0" dirty="0" smtClean="0"/>
              <a:t>zemalja </a:t>
            </a:r>
            <a:r>
              <a:rPr lang="hr-HR" sz="600" baseline="0" dirty="0" smtClean="0"/>
              <a:t>Evropske unije</a:t>
            </a:r>
            <a:r>
              <a:rPr lang="en-US" sz="600" dirty="0" smtClean="0"/>
              <a:t> (</a:t>
            </a:r>
            <a:r>
              <a:rPr lang="en-US" sz="600" dirty="0" smtClean="0"/>
              <a:t>29</a:t>
            </a:r>
            <a:r>
              <a:rPr lang="sr-Latn-BA" sz="600" dirty="0" smtClean="0"/>
              <a:t>. </a:t>
            </a:r>
            <a:r>
              <a:rPr lang="hr-HR" sz="600" dirty="0" smtClean="0"/>
              <a:t>maj</a:t>
            </a:r>
            <a:r>
              <a:rPr lang="hr-HR" sz="600" baseline="0" dirty="0" smtClean="0"/>
              <a:t> </a:t>
            </a:r>
            <a:r>
              <a:rPr lang="en-US" sz="600" dirty="0" smtClean="0"/>
              <a:t>2000</a:t>
            </a:r>
            <a:r>
              <a:rPr lang="sr-Latn-BA" sz="600" dirty="0" smtClean="0"/>
              <a:t>. god.</a:t>
            </a:r>
            <a:r>
              <a:rPr lang="en-US" sz="600" dirty="0" smtClean="0"/>
              <a:t>), </a:t>
            </a:r>
            <a:r>
              <a:rPr lang="hr-HR" sz="600" dirty="0" smtClean="0"/>
              <a:t>čl.</a:t>
            </a:r>
            <a:r>
              <a:rPr lang="en-US" sz="600" dirty="0" smtClean="0"/>
              <a:t> 30 </a:t>
            </a:r>
            <a:r>
              <a:rPr lang="hr-HR" sz="600" dirty="0" smtClean="0"/>
              <a:t>i</a:t>
            </a:r>
            <a:r>
              <a:rPr lang="hr-HR" sz="600" baseline="0" dirty="0" smtClean="0"/>
              <a:t> </a:t>
            </a:r>
            <a:r>
              <a:rPr lang="en-US" sz="600" dirty="0" smtClean="0"/>
              <a:t>31</a:t>
            </a:r>
            <a:r>
              <a:rPr lang="hr-HR" sz="600" dirty="0" smtClean="0"/>
              <a:t> Direktive</a:t>
            </a:r>
            <a:r>
              <a:rPr lang="hr-HR" sz="600" baseline="0" dirty="0" smtClean="0"/>
              <a:t> iz </a:t>
            </a:r>
            <a:r>
              <a:rPr lang="hr-HR" sz="600" baseline="0" dirty="0" smtClean="0"/>
              <a:t>2014. god. </a:t>
            </a:r>
            <a:r>
              <a:rPr lang="hr-HR" sz="600" baseline="0" dirty="0" smtClean="0"/>
              <a:t>u vezi sa Evropskim istražnim nalozima u krivičnim stvarima;</a:t>
            </a:r>
          </a:p>
          <a:p>
            <a:pPr>
              <a:lnSpc>
                <a:spcPct val="80000"/>
              </a:lnSpc>
              <a:defRPr/>
            </a:pPr>
            <a:endParaRPr lang="en-US" sz="600" dirty="0" smtClean="0"/>
          </a:p>
          <a:p>
            <a:pPr>
              <a:lnSpc>
                <a:spcPct val="80000"/>
              </a:lnSpc>
              <a:defRPr/>
            </a:pPr>
            <a:r>
              <a:rPr lang="en-US" sz="600" dirty="0" smtClean="0"/>
              <a:t>	- v</a:t>
            </a:r>
            <a:r>
              <a:rPr lang="hr-HR" sz="600" dirty="0" smtClean="0"/>
              <a:t>ideo</a:t>
            </a:r>
            <a:r>
              <a:rPr lang="hr-HR" sz="600" baseline="0" dirty="0" smtClean="0"/>
              <a:t> konferencije;</a:t>
            </a:r>
            <a:r>
              <a:rPr lang="en-US" sz="600" dirty="0" smtClean="0"/>
              <a:t> (</a:t>
            </a:r>
            <a:r>
              <a:rPr lang="hr-HR" sz="600" dirty="0" smtClean="0"/>
              <a:t>npr.</a:t>
            </a:r>
            <a:r>
              <a:rPr lang="en-US" sz="600" dirty="0" smtClean="0"/>
              <a:t> </a:t>
            </a:r>
            <a:r>
              <a:rPr lang="hr-HR" sz="600" dirty="0" smtClean="0"/>
              <a:t>član</a:t>
            </a:r>
            <a:r>
              <a:rPr lang="en-US" sz="600" dirty="0" smtClean="0"/>
              <a:t> 10 </a:t>
            </a:r>
            <a:r>
              <a:rPr lang="hr-HR" sz="600" baseline="0" dirty="0" smtClean="0"/>
              <a:t>Konvencije o međusobnoj pravnoj pomoći između </a:t>
            </a:r>
            <a:r>
              <a:rPr lang="hr-HR" sz="600" baseline="0" dirty="0" smtClean="0"/>
              <a:t>zemalja </a:t>
            </a:r>
            <a:r>
              <a:rPr lang="hr-HR" sz="600" baseline="0" dirty="0" smtClean="0"/>
              <a:t>Evropske unije</a:t>
            </a:r>
            <a:r>
              <a:rPr lang="en-US" sz="600" dirty="0" smtClean="0"/>
              <a:t> (</a:t>
            </a:r>
            <a:r>
              <a:rPr lang="en-US" sz="600" dirty="0" smtClean="0"/>
              <a:t>29</a:t>
            </a:r>
            <a:r>
              <a:rPr lang="sr-Latn-BA" sz="600" dirty="0" smtClean="0"/>
              <a:t>.</a:t>
            </a:r>
            <a:r>
              <a:rPr lang="en-US" sz="600" dirty="0" smtClean="0"/>
              <a:t> </a:t>
            </a:r>
            <a:r>
              <a:rPr lang="hr-HR" sz="600" dirty="0" smtClean="0"/>
              <a:t>maj</a:t>
            </a:r>
            <a:r>
              <a:rPr lang="hr-HR" sz="600" baseline="0" dirty="0" smtClean="0"/>
              <a:t> </a:t>
            </a:r>
            <a:r>
              <a:rPr lang="en-US" sz="600" dirty="0" smtClean="0"/>
              <a:t>2000</a:t>
            </a:r>
            <a:r>
              <a:rPr lang="sr-Latn-BA" sz="600" dirty="0" smtClean="0"/>
              <a:t>. god.</a:t>
            </a:r>
            <a:r>
              <a:rPr lang="en-US" sz="600" dirty="0" smtClean="0"/>
              <a:t>), </a:t>
            </a:r>
            <a:r>
              <a:rPr lang="hr-HR" sz="600" dirty="0" smtClean="0"/>
              <a:t>čl</a:t>
            </a:r>
            <a:r>
              <a:rPr lang="en-US" sz="600" dirty="0" smtClean="0"/>
              <a:t>. 24</a:t>
            </a:r>
            <a:r>
              <a:rPr lang="hr-HR" sz="600" dirty="0" smtClean="0"/>
              <a:t> Direktive</a:t>
            </a:r>
            <a:r>
              <a:rPr lang="hr-HR" sz="600" baseline="0" dirty="0" smtClean="0"/>
              <a:t> iz </a:t>
            </a:r>
            <a:r>
              <a:rPr lang="hr-HR" sz="600" baseline="0" dirty="0" smtClean="0"/>
              <a:t>2014. god. </a:t>
            </a:r>
            <a:r>
              <a:rPr lang="hr-HR" sz="600" baseline="0" dirty="0" smtClean="0"/>
              <a:t>u vezi sa Evropskim istražnim nalozima u krivičnim stvarima;</a:t>
            </a:r>
            <a:endParaRPr lang="en-US" sz="600" dirty="0" smtClean="0"/>
          </a:p>
          <a:p>
            <a:pPr>
              <a:lnSpc>
                <a:spcPct val="80000"/>
              </a:lnSpc>
              <a:defRPr/>
            </a:pPr>
            <a:endParaRPr lang="en-US" sz="600" dirty="0" smtClean="0"/>
          </a:p>
          <a:p>
            <a:pPr>
              <a:lnSpc>
                <a:spcPct val="80000"/>
              </a:lnSpc>
              <a:defRPr/>
            </a:pPr>
            <a:r>
              <a:rPr lang="en-US" sz="600" dirty="0" smtClean="0"/>
              <a:t>	- </a:t>
            </a:r>
            <a:r>
              <a:rPr lang="hr-HR" sz="600" dirty="0" smtClean="0"/>
              <a:t>kontrolisana</a:t>
            </a:r>
            <a:r>
              <a:rPr lang="hr-HR" sz="600" baseline="0" dirty="0" smtClean="0"/>
              <a:t> dostava</a:t>
            </a:r>
            <a:r>
              <a:rPr lang="en-US" sz="600" dirty="0" smtClean="0"/>
              <a:t>; (</a:t>
            </a:r>
            <a:r>
              <a:rPr lang="hr-HR" sz="600" dirty="0" smtClean="0"/>
              <a:t>npr</a:t>
            </a:r>
            <a:r>
              <a:rPr lang="en-US" sz="600" dirty="0" smtClean="0"/>
              <a:t>. </a:t>
            </a:r>
            <a:r>
              <a:rPr lang="hr-HR" sz="600" dirty="0" smtClean="0"/>
              <a:t>član</a:t>
            </a:r>
            <a:r>
              <a:rPr lang="en-US" sz="600" dirty="0" smtClean="0"/>
              <a:t> 12 </a:t>
            </a:r>
            <a:r>
              <a:rPr lang="hr-HR" sz="600" baseline="0" dirty="0" smtClean="0"/>
              <a:t>Konvencije o međusobnoj pravnoj pomoći između </a:t>
            </a:r>
            <a:r>
              <a:rPr lang="hr-HR" sz="600" baseline="0" dirty="0" smtClean="0"/>
              <a:t>zemalja </a:t>
            </a:r>
            <a:r>
              <a:rPr lang="hr-HR" sz="600" baseline="0" dirty="0" smtClean="0"/>
              <a:t>Evropske unije</a:t>
            </a:r>
            <a:r>
              <a:rPr lang="en-US" sz="600" dirty="0" smtClean="0"/>
              <a:t> (</a:t>
            </a:r>
            <a:r>
              <a:rPr lang="en-US" sz="600" dirty="0" smtClean="0"/>
              <a:t>29</a:t>
            </a:r>
            <a:r>
              <a:rPr lang="sr-Latn-BA" sz="600" dirty="0" smtClean="0"/>
              <a:t>.</a:t>
            </a:r>
            <a:r>
              <a:rPr lang="en-US" sz="600" dirty="0" smtClean="0"/>
              <a:t> </a:t>
            </a:r>
            <a:r>
              <a:rPr lang="hr-HR" sz="600" dirty="0" smtClean="0"/>
              <a:t>maj</a:t>
            </a:r>
            <a:r>
              <a:rPr lang="hr-HR" sz="600" baseline="0" dirty="0" smtClean="0"/>
              <a:t> </a:t>
            </a:r>
            <a:r>
              <a:rPr lang="en-US" sz="600" dirty="0" smtClean="0"/>
              <a:t>2000</a:t>
            </a:r>
            <a:r>
              <a:rPr lang="sr-Latn-BA" sz="600" dirty="0" smtClean="0"/>
              <a:t>. god.</a:t>
            </a:r>
            <a:r>
              <a:rPr lang="en-US" sz="600" dirty="0" smtClean="0"/>
              <a:t>)</a:t>
            </a:r>
            <a:endParaRPr lang="en-US" sz="600" dirty="0" smtClean="0"/>
          </a:p>
          <a:p>
            <a:pPr>
              <a:lnSpc>
                <a:spcPct val="80000"/>
              </a:lnSpc>
              <a:defRPr/>
            </a:pPr>
            <a:endParaRPr lang="en-US" sz="600" dirty="0" smtClean="0"/>
          </a:p>
          <a:p>
            <a:pPr>
              <a:lnSpc>
                <a:spcPct val="80000"/>
              </a:lnSpc>
              <a:defRPr/>
            </a:pPr>
            <a:r>
              <a:rPr lang="hr-HR" sz="600" dirty="0" smtClean="0"/>
              <a:t>U vezi sa infiltracijom prikrivenog</a:t>
            </a:r>
            <a:r>
              <a:rPr lang="hr-HR" sz="600" baseline="0" dirty="0" smtClean="0"/>
              <a:t> agenta, ova posebna istražna mera se ne primenjuje </a:t>
            </a:r>
            <a:r>
              <a:rPr lang="hr-HR" sz="600" baseline="0" dirty="0" smtClean="0"/>
              <a:t>svugde, s </a:t>
            </a:r>
            <a:r>
              <a:rPr lang="hr-HR" sz="600" baseline="0" dirty="0" smtClean="0"/>
              <a:t>obzirom da zakonodavci smatraju ovu meru oblikom “provokacije”.</a:t>
            </a:r>
            <a:endParaRPr lang="en-US" sz="600" dirty="0" smtClean="0"/>
          </a:p>
          <a:p>
            <a:pPr>
              <a:lnSpc>
                <a:spcPct val="80000"/>
              </a:lnSpc>
              <a:defRPr/>
            </a:pPr>
            <a:endParaRPr lang="hr-HR" sz="600" dirty="0" smtClean="0"/>
          </a:p>
          <a:p>
            <a:pPr>
              <a:lnSpc>
                <a:spcPct val="80000"/>
              </a:lnSpc>
              <a:defRPr/>
            </a:pPr>
            <a:r>
              <a:rPr lang="hr-HR" sz="600" dirty="0" smtClean="0"/>
              <a:t>Posebne</a:t>
            </a:r>
            <a:r>
              <a:rPr lang="hr-HR" sz="600" baseline="0" dirty="0" smtClean="0"/>
              <a:t> istražne mere su generalno više opterećujuće i skuplje nego redovne mere. Ukoliko smatrate da su bez obzira na to striktno neophodne za vašu istragu, može biti dobra ideja i da se razmotri potpisivanje sporazuma o zajedničkom istražnom timu (</a:t>
            </a:r>
            <a:r>
              <a:rPr lang="hr-HR" sz="600" i="1" baseline="0" dirty="0" smtClean="0"/>
              <a:t>JIT</a:t>
            </a:r>
            <a:r>
              <a:rPr lang="hr-HR" sz="600" baseline="0" dirty="0" smtClean="0"/>
              <a:t>). </a:t>
            </a:r>
            <a:endParaRPr lang="en-US" sz="600" dirty="0" smtClean="0"/>
          </a:p>
          <a:p>
            <a:pPr>
              <a:lnSpc>
                <a:spcPct val="80000"/>
              </a:lnSpc>
              <a:defRPr/>
            </a:pPr>
            <a:endParaRPr lang="en-US" sz="600" dirty="0" smtClean="0"/>
          </a:p>
          <a:p>
            <a:pPr>
              <a:lnSpc>
                <a:spcPct val="80000"/>
              </a:lnSpc>
              <a:defRPr/>
            </a:pPr>
            <a:r>
              <a:rPr lang="sr-Latn-BA" sz="600" u="sng" dirty="0" smtClean="0"/>
              <a:t>Sporazum o Zajedničkom istražnom timu (</a:t>
            </a:r>
            <a:r>
              <a:rPr lang="en-US" sz="600" i="1" u="sng" dirty="0" err="1" smtClean="0"/>
              <a:t>JIT</a:t>
            </a:r>
            <a:r>
              <a:rPr lang="en-US" sz="600" u="sng" dirty="0" smtClean="0"/>
              <a:t> </a:t>
            </a:r>
            <a:r>
              <a:rPr lang="sr-Latn-BA" sz="600" u="sng" dirty="0" smtClean="0"/>
              <a:t>)</a:t>
            </a:r>
            <a:r>
              <a:rPr lang="en-US" sz="600" u="sng" dirty="0" smtClean="0"/>
              <a:t>:</a:t>
            </a:r>
            <a:endParaRPr lang="en-US" sz="600" u="sng" dirty="0" smtClean="0"/>
          </a:p>
          <a:p>
            <a:pPr>
              <a:lnSpc>
                <a:spcPct val="80000"/>
              </a:lnSpc>
              <a:defRPr/>
            </a:pPr>
            <a:endParaRPr lang="en-US" sz="600" dirty="0" smtClean="0"/>
          </a:p>
          <a:p>
            <a:pPr>
              <a:lnSpc>
                <a:spcPct val="80000"/>
              </a:lnSpc>
              <a:defRPr/>
            </a:pPr>
            <a:r>
              <a:rPr lang="hr-HR" sz="600" dirty="0" smtClean="0"/>
              <a:t>Član 13</a:t>
            </a:r>
            <a:r>
              <a:rPr lang="hr-HR" sz="600" baseline="0" dirty="0" smtClean="0"/>
              <a:t> Konvencije o međusobnoj pravnoj pomoći između zemalja članica Evropske unije (</a:t>
            </a:r>
            <a:r>
              <a:rPr lang="hr-HR" sz="600" baseline="0" dirty="0" smtClean="0"/>
              <a:t>29. </a:t>
            </a:r>
            <a:r>
              <a:rPr lang="hr-HR" sz="600" baseline="0" dirty="0" smtClean="0"/>
              <a:t>maj </a:t>
            </a:r>
            <a:r>
              <a:rPr lang="hr-HR" sz="600" baseline="0" dirty="0" smtClean="0"/>
              <a:t>2000. god.) </a:t>
            </a:r>
            <a:r>
              <a:rPr lang="hr-HR" sz="600" baseline="0" dirty="0" smtClean="0"/>
              <a:t>određuje uslove za uspostavljanje </a:t>
            </a:r>
            <a:r>
              <a:rPr lang="hr-HR" sz="600" baseline="0" dirty="0" smtClean="0"/>
              <a:t>Zajedničkog </a:t>
            </a:r>
            <a:r>
              <a:rPr lang="hr-HR" sz="600" baseline="0" dirty="0" smtClean="0"/>
              <a:t>istražnog tima (</a:t>
            </a:r>
            <a:r>
              <a:rPr lang="hr-HR" sz="600" i="1" baseline="0" dirty="0" smtClean="0"/>
              <a:t>JIT</a:t>
            </a:r>
            <a:r>
              <a:rPr lang="hr-HR" sz="600" baseline="0" dirty="0" smtClean="0"/>
              <a:t>) </a:t>
            </a:r>
            <a:endParaRPr lang="hr-HR" sz="600" dirty="0" smtClean="0"/>
          </a:p>
          <a:p>
            <a:pPr>
              <a:lnSpc>
                <a:spcPct val="80000"/>
              </a:lnSpc>
              <a:defRPr/>
            </a:pPr>
            <a:endParaRPr lang="hr-HR" sz="600" dirty="0" smtClean="0"/>
          </a:p>
          <a:p>
            <a:pPr>
              <a:lnSpc>
                <a:spcPct val="80000"/>
              </a:lnSpc>
              <a:defRPr/>
            </a:pPr>
            <a:r>
              <a:rPr lang="hr-HR" sz="600" dirty="0" smtClean="0"/>
              <a:t>On</a:t>
            </a:r>
            <a:r>
              <a:rPr lang="hr-HR" sz="600" baseline="0" dirty="0" smtClean="0"/>
              <a:t> glasi </a:t>
            </a:r>
            <a:r>
              <a:rPr lang="hr-HR" sz="600" baseline="0" dirty="0" smtClean="0"/>
              <a:t>da se Zajednički istražni tim (</a:t>
            </a:r>
            <a:r>
              <a:rPr lang="hr-HR" sz="600" i="1" baseline="0" dirty="0" smtClean="0"/>
              <a:t>JIT</a:t>
            </a:r>
            <a:r>
              <a:rPr lang="hr-HR" sz="600" baseline="0" dirty="0" smtClean="0"/>
              <a:t> ) može uspostaviti gde</a:t>
            </a:r>
            <a:r>
              <a:rPr lang="hr-HR" sz="600" baseline="0" dirty="0" smtClean="0"/>
              <a:t>:</a:t>
            </a:r>
            <a:endParaRPr lang="en-US" sz="600" dirty="0" smtClean="0"/>
          </a:p>
          <a:p>
            <a:pPr>
              <a:lnSpc>
                <a:spcPct val="80000"/>
              </a:lnSpc>
              <a:defRPr/>
            </a:pPr>
            <a:endParaRPr lang="en-US" sz="600" dirty="0" smtClean="0"/>
          </a:p>
          <a:p>
            <a:pPr>
              <a:lnSpc>
                <a:spcPct val="80000"/>
              </a:lnSpc>
              <a:defRPr/>
            </a:pPr>
            <a:r>
              <a:rPr lang="en-US" sz="600" dirty="0" smtClean="0"/>
              <a:t>	- </a:t>
            </a:r>
            <a:r>
              <a:rPr lang="hr-HR" sz="600" dirty="0" smtClean="0"/>
              <a:t>Istrage krivičnih</a:t>
            </a:r>
            <a:r>
              <a:rPr lang="hr-HR" sz="600" baseline="0" dirty="0" smtClean="0"/>
              <a:t> dela zemlje članice zahtevaju teške i zahtevne istrage koje imaju veze sa drugim zemljama članicama</a:t>
            </a:r>
            <a:r>
              <a:rPr lang="en-US" sz="600" dirty="0" smtClean="0"/>
              <a:t>;</a:t>
            </a:r>
          </a:p>
          <a:p>
            <a:pPr>
              <a:lnSpc>
                <a:spcPct val="80000"/>
              </a:lnSpc>
              <a:defRPr/>
            </a:pPr>
            <a:r>
              <a:rPr lang="en-US" sz="600" dirty="0" smtClean="0"/>
              <a:t>	- </a:t>
            </a:r>
            <a:r>
              <a:rPr lang="hr-HR" sz="600" dirty="0" smtClean="0"/>
              <a:t>Više</a:t>
            </a:r>
            <a:r>
              <a:rPr lang="hr-HR" sz="600" baseline="0" dirty="0" smtClean="0"/>
              <a:t> zemalja članica </a:t>
            </a:r>
            <a:r>
              <a:rPr lang="hr-HR" sz="600" baseline="0" dirty="0" smtClean="0"/>
              <a:t>sprovode </a:t>
            </a:r>
            <a:r>
              <a:rPr lang="hr-HR" sz="600" baseline="0" dirty="0" smtClean="0"/>
              <a:t>istrage u vezi sa krivičnim delima u kojima okolnosti predmeta zahtevaju koordinisanu i usklađenu akciju uključenih zemalja članica. </a:t>
            </a:r>
            <a:endParaRPr lang="en-US" sz="600" dirty="0" smtClean="0"/>
          </a:p>
          <a:p>
            <a:pPr>
              <a:lnSpc>
                <a:spcPct val="80000"/>
              </a:lnSpc>
              <a:defRPr/>
            </a:pPr>
            <a:endParaRPr lang="hr-HR" sz="600" dirty="0" smtClean="0"/>
          </a:p>
          <a:p>
            <a:pPr>
              <a:lnSpc>
                <a:spcPct val="80000"/>
              </a:lnSpc>
              <a:defRPr/>
            </a:pPr>
            <a:r>
              <a:rPr lang="hr-HR" sz="600" dirty="0" smtClean="0"/>
              <a:t>Stvaranje </a:t>
            </a:r>
            <a:r>
              <a:rPr lang="hr-HR" sz="600" dirty="0" smtClean="0"/>
              <a:t>Zajedničkog</a:t>
            </a:r>
            <a:r>
              <a:rPr lang="hr-HR" sz="600" baseline="0" dirty="0" smtClean="0"/>
              <a:t> istražnog tima (</a:t>
            </a:r>
            <a:r>
              <a:rPr lang="hr-HR" sz="600" i="1" u="none" dirty="0" smtClean="0"/>
              <a:t>JIT</a:t>
            </a:r>
            <a:r>
              <a:rPr lang="hr-HR" sz="600" dirty="0" smtClean="0"/>
              <a:t> ) će </a:t>
            </a:r>
            <a:r>
              <a:rPr lang="hr-HR" sz="600" dirty="0" smtClean="0"/>
              <a:t>biti zaključeno potpisivanjem Protokola od strane sudskih organa zainteresovanih</a:t>
            </a:r>
            <a:r>
              <a:rPr lang="hr-HR" sz="600" baseline="0" dirty="0" smtClean="0"/>
              <a:t> zemalja članica. </a:t>
            </a:r>
            <a:r>
              <a:rPr lang="en-US" sz="600" dirty="0" smtClean="0"/>
              <a:t> </a:t>
            </a:r>
          </a:p>
          <a:p>
            <a:pPr>
              <a:lnSpc>
                <a:spcPct val="80000"/>
              </a:lnSpc>
              <a:defRPr/>
            </a:pPr>
            <a:endParaRPr lang="hr-HR" sz="600" dirty="0" smtClean="0"/>
          </a:p>
          <a:p>
            <a:pPr>
              <a:lnSpc>
                <a:spcPct val="80000"/>
              </a:lnSpc>
              <a:defRPr/>
            </a:pPr>
            <a:r>
              <a:rPr lang="hr-HR" sz="600" dirty="0" smtClean="0"/>
              <a:t>Ovaj</a:t>
            </a:r>
            <a:r>
              <a:rPr lang="hr-HR" sz="600" baseline="0" dirty="0" smtClean="0"/>
              <a:t> dokument će ustanoviti određen broj </a:t>
            </a:r>
            <a:r>
              <a:rPr lang="hr-HR" sz="600" baseline="0" dirty="0" smtClean="0"/>
              <a:t>dogovora, </a:t>
            </a:r>
            <a:r>
              <a:rPr lang="hr-HR" sz="600" baseline="0" dirty="0" smtClean="0"/>
              <a:t>kao što su period tokom kojeg će </a:t>
            </a:r>
            <a:r>
              <a:rPr lang="hr-HR" sz="600" baseline="0" dirty="0" smtClean="0"/>
              <a:t>Zajednički istražni tim (</a:t>
            </a:r>
            <a:r>
              <a:rPr lang="hr-HR" sz="600" i="1" baseline="0" dirty="0" smtClean="0"/>
              <a:t>JIT</a:t>
            </a:r>
            <a:r>
              <a:rPr lang="hr-HR" sz="600" baseline="0" dirty="0" smtClean="0"/>
              <a:t>) </a:t>
            </a:r>
            <a:r>
              <a:rPr lang="hr-HR" sz="600" baseline="0" dirty="0" smtClean="0"/>
              <a:t>postojati, troškove, kalendar evaluacije </a:t>
            </a:r>
            <a:r>
              <a:rPr lang="hr-HR" sz="600" baseline="0" dirty="0" smtClean="0"/>
              <a:t>Zajedničkog istražnog tima (</a:t>
            </a:r>
            <a:r>
              <a:rPr lang="hr-HR" sz="600" i="1" baseline="0" dirty="0" smtClean="0"/>
              <a:t>JIT</a:t>
            </a:r>
            <a:r>
              <a:rPr lang="hr-HR" sz="600" baseline="0" dirty="0" smtClean="0"/>
              <a:t>) tokom </a:t>
            </a:r>
            <a:r>
              <a:rPr lang="hr-HR" sz="600" baseline="0" dirty="0" smtClean="0"/>
              <a:t>i nakon operacije i sl. </a:t>
            </a:r>
            <a:endParaRPr lang="en-US" sz="600" dirty="0" smtClean="0"/>
          </a:p>
          <a:p>
            <a:pPr>
              <a:lnSpc>
                <a:spcPct val="80000"/>
              </a:lnSpc>
              <a:defRPr/>
            </a:pPr>
            <a:endParaRPr lang="hr-HR" sz="600" dirty="0" smtClean="0"/>
          </a:p>
          <a:p>
            <a:pPr>
              <a:lnSpc>
                <a:spcPct val="80000"/>
              </a:lnSpc>
              <a:defRPr/>
            </a:pPr>
            <a:r>
              <a:rPr lang="hr-HR" sz="600" dirty="0" smtClean="0"/>
              <a:t>Članovi </a:t>
            </a:r>
            <a:r>
              <a:rPr lang="hr-HR" sz="600" dirty="0" smtClean="0"/>
              <a:t>Zajedničkog</a:t>
            </a:r>
            <a:r>
              <a:rPr lang="hr-HR" sz="600" baseline="0" dirty="0" smtClean="0"/>
              <a:t> istražnog tima (</a:t>
            </a:r>
            <a:r>
              <a:rPr lang="hr-HR" sz="600" i="1" baseline="0" dirty="0" smtClean="0"/>
              <a:t>J</a:t>
            </a:r>
            <a:r>
              <a:rPr lang="hr-HR" sz="600" i="1" dirty="0" smtClean="0"/>
              <a:t>IT</a:t>
            </a:r>
            <a:r>
              <a:rPr lang="hr-HR" sz="600" dirty="0" smtClean="0"/>
              <a:t>) </a:t>
            </a:r>
            <a:r>
              <a:rPr lang="hr-HR" sz="600" dirty="0" smtClean="0"/>
              <a:t>mogu imati širok spektar istražnih </a:t>
            </a:r>
            <a:r>
              <a:rPr lang="hr-HR" sz="600" dirty="0" smtClean="0"/>
              <a:t>ovlašćenja</a:t>
            </a:r>
            <a:r>
              <a:rPr lang="hr-HR" sz="600" dirty="0" smtClean="0"/>
              <a:t>. Oni mogu:</a:t>
            </a:r>
            <a:endParaRPr lang="en-US" sz="600" dirty="0" smtClean="0"/>
          </a:p>
          <a:p>
            <a:pPr>
              <a:lnSpc>
                <a:spcPct val="80000"/>
              </a:lnSpc>
              <a:defRPr/>
            </a:pPr>
            <a:r>
              <a:rPr lang="en-US" sz="600" dirty="0" smtClean="0"/>
              <a:t>	- </a:t>
            </a:r>
            <a:r>
              <a:rPr lang="hr-HR" sz="600" dirty="0" smtClean="0"/>
              <a:t>voditi</a:t>
            </a:r>
            <a:r>
              <a:rPr lang="hr-HR" sz="600" baseline="0" dirty="0" smtClean="0"/>
              <a:t> evidenciju o </a:t>
            </a:r>
            <a:r>
              <a:rPr lang="hr-HR" sz="600" baseline="0" dirty="0" smtClean="0"/>
              <a:t>prestupima</a:t>
            </a:r>
            <a:r>
              <a:rPr lang="en-US" sz="600" dirty="0" smtClean="0"/>
              <a:t>,</a:t>
            </a:r>
            <a:endParaRPr lang="en-US" sz="600" dirty="0" smtClean="0"/>
          </a:p>
          <a:p>
            <a:pPr>
              <a:lnSpc>
                <a:spcPct val="80000"/>
              </a:lnSpc>
              <a:defRPr/>
            </a:pPr>
            <a:r>
              <a:rPr lang="en-US" sz="600" dirty="0" smtClean="0"/>
              <a:t>	- </a:t>
            </a:r>
            <a:r>
              <a:rPr lang="hr-HR" sz="600" dirty="0" smtClean="0"/>
              <a:t>preduzimati</a:t>
            </a:r>
            <a:r>
              <a:rPr lang="hr-HR" sz="600" baseline="0" dirty="0" smtClean="0"/>
              <a:t> istražne mere</a:t>
            </a:r>
            <a:r>
              <a:rPr lang="en-US" sz="600" dirty="0" smtClean="0"/>
              <a:t>,</a:t>
            </a:r>
          </a:p>
          <a:p>
            <a:pPr>
              <a:lnSpc>
                <a:spcPct val="80000"/>
              </a:lnSpc>
              <a:defRPr/>
            </a:pPr>
            <a:r>
              <a:rPr lang="en-US" sz="600" dirty="0" smtClean="0"/>
              <a:t>	- </a:t>
            </a:r>
            <a:r>
              <a:rPr lang="hr-HR" sz="600" dirty="0" smtClean="0"/>
              <a:t>pomagati</a:t>
            </a:r>
            <a:r>
              <a:rPr lang="hr-HR" sz="600" baseline="0" dirty="0" smtClean="0"/>
              <a:t> </a:t>
            </a:r>
            <a:r>
              <a:rPr lang="hr-HR" sz="600" baseline="0" dirty="0" smtClean="0"/>
              <a:t>u sprovođenju </a:t>
            </a:r>
            <a:r>
              <a:rPr lang="hr-HR" sz="600" baseline="0" dirty="0" smtClean="0"/>
              <a:t>istražnih mera</a:t>
            </a:r>
            <a:r>
              <a:rPr lang="en-US" sz="600" dirty="0" smtClean="0"/>
              <a:t>,</a:t>
            </a:r>
          </a:p>
          <a:p>
            <a:pPr>
              <a:lnSpc>
                <a:spcPct val="80000"/>
              </a:lnSpc>
              <a:defRPr/>
            </a:pPr>
            <a:r>
              <a:rPr lang="en-US" sz="600" dirty="0" smtClean="0"/>
              <a:t>	- </a:t>
            </a:r>
            <a:r>
              <a:rPr lang="sr-Latn-BA" sz="600" dirty="0" smtClean="0"/>
              <a:t>s</a:t>
            </a:r>
            <a:r>
              <a:rPr lang="hr-HR" sz="600" dirty="0" smtClean="0"/>
              <a:t>provoditi </a:t>
            </a:r>
            <a:r>
              <a:rPr lang="hr-HR" sz="600" dirty="0" smtClean="0"/>
              <a:t>ili pomagati</a:t>
            </a:r>
            <a:r>
              <a:rPr lang="hr-HR" sz="600" baseline="0" dirty="0" smtClean="0"/>
              <a:t> pri </a:t>
            </a:r>
            <a:r>
              <a:rPr lang="hr-HR" sz="600" baseline="0" dirty="0" smtClean="0"/>
              <a:t>sprovođenju </a:t>
            </a:r>
            <a:r>
              <a:rPr lang="hr-HR" sz="600" baseline="0" dirty="0" smtClean="0"/>
              <a:t>nadgledanja i infiltracije</a:t>
            </a:r>
            <a:r>
              <a:rPr lang="en-US" sz="600" dirty="0" smtClean="0"/>
              <a:t>.</a:t>
            </a:r>
          </a:p>
          <a:p>
            <a:pPr>
              <a:lnSpc>
                <a:spcPct val="80000"/>
              </a:lnSpc>
              <a:defRPr/>
            </a:pPr>
            <a:endParaRPr lang="en-US" sz="600" dirty="0" smtClean="0"/>
          </a:p>
          <a:p>
            <a:pPr>
              <a:lnSpc>
                <a:spcPct val="80000"/>
              </a:lnSpc>
              <a:defRPr/>
            </a:pPr>
            <a:r>
              <a:rPr lang="hr-HR" sz="600" dirty="0" smtClean="0"/>
              <a:t>Takođe, oni će imati jurisdikciju</a:t>
            </a:r>
            <a:r>
              <a:rPr lang="hr-HR" sz="600" baseline="0" dirty="0" smtClean="0"/>
              <a:t> na čitavoj teritoriji zainteresovane zemlje članice.</a:t>
            </a: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endParaRPr lang="en-GB" sz="600" dirty="0" smtClean="0">
              <a:solidFill>
                <a:srgbClr val="FF0000"/>
              </a:solidFill>
            </a:endParaRPr>
          </a:p>
          <a:p>
            <a:pPr>
              <a:lnSpc>
                <a:spcPct val="80000"/>
              </a:lnSpc>
              <a:defRPr/>
            </a:pPr>
            <a:endParaRPr lang="en-GB" sz="600" dirty="0" smtClean="0">
              <a:solidFill>
                <a:srgbClr val="FF0000"/>
              </a:solidFill>
            </a:endParaRPr>
          </a:p>
          <a:p>
            <a:pPr>
              <a:lnSpc>
                <a:spcPct val="80000"/>
              </a:lnSpc>
              <a:defRPr/>
            </a:pPr>
            <a:endParaRPr lang="en-US" sz="600" dirty="0" smtClean="0"/>
          </a:p>
        </p:txBody>
      </p:sp>
      <p:sp>
        <p:nvSpPr>
          <p:cNvPr id="37892" name="Espace réservé du numéro de diapositive 3"/>
          <p:cNvSpPr>
            <a:spLocks noGrp="1"/>
          </p:cNvSpPr>
          <p:nvPr>
            <p:ph type="sldNum" sz="quarter" idx="5"/>
          </p:nvPr>
        </p:nvSpPr>
        <p:spPr bwMode="auto">
          <a:noFill/>
          <a:ln>
            <a:miter lim="800000"/>
            <a:headEnd/>
            <a:tailEnd/>
          </a:ln>
        </p:spPr>
        <p:txBody>
          <a:bodyPr/>
          <a:lstStyle/>
          <a:p>
            <a:fld id="{5B8F9E4D-4E62-480F-A98B-20D863DA82F6}"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hr-HR" sz="800" b="1" u="sng" dirty="0" smtClean="0"/>
              <a:t>Naglasiti </a:t>
            </a:r>
            <a:r>
              <a:rPr lang="hr-HR" sz="800" b="1" u="sng" dirty="0" smtClean="0"/>
              <a:t>sve specifične</a:t>
            </a:r>
            <a:r>
              <a:rPr lang="hr-HR" sz="800" b="1" u="sng" baseline="0" dirty="0" smtClean="0"/>
              <a:t> zahteve u vezi sa poverljivošću</a:t>
            </a:r>
            <a:r>
              <a:rPr lang="en-US" sz="800" b="1" u="sng" dirty="0" smtClean="0"/>
              <a:t>: </a:t>
            </a:r>
          </a:p>
          <a:p>
            <a:pPr>
              <a:lnSpc>
                <a:spcPct val="80000"/>
              </a:lnSpc>
              <a:defRPr/>
            </a:pPr>
            <a:endParaRPr lang="en-US" sz="800" dirty="0" smtClean="0"/>
          </a:p>
          <a:p>
            <a:pPr>
              <a:lnSpc>
                <a:spcPct val="80000"/>
              </a:lnSpc>
              <a:defRPr/>
            </a:pPr>
            <a:r>
              <a:rPr lang="hr-HR" sz="800" dirty="0" smtClean="0"/>
              <a:t>Veoma je važno</a:t>
            </a:r>
            <a:r>
              <a:rPr lang="hr-HR" sz="800" baseline="0" dirty="0" smtClean="0"/>
              <a:t> </a:t>
            </a:r>
            <a:r>
              <a:rPr lang="hr-HR" sz="800" baseline="0" dirty="0" smtClean="0"/>
              <a:t>precizirati zahteve </a:t>
            </a:r>
            <a:r>
              <a:rPr lang="hr-HR" sz="800" baseline="0" dirty="0" smtClean="0"/>
              <a:t>u vezi sa </a:t>
            </a:r>
            <a:r>
              <a:rPr lang="hr-HR" sz="800" baseline="0" dirty="0" smtClean="0"/>
              <a:t>poverljivošću, s </a:t>
            </a:r>
            <a:r>
              <a:rPr lang="hr-HR" sz="800" baseline="0" dirty="0" smtClean="0"/>
              <a:t>obzirom da mnoge kompanije daju informacije agencijama za </a:t>
            </a:r>
            <a:r>
              <a:rPr lang="hr-HR" sz="800" baseline="0" dirty="0" smtClean="0"/>
              <a:t>sprovođenje zakona, </a:t>
            </a:r>
            <a:r>
              <a:rPr lang="hr-HR" sz="800" baseline="0" dirty="0" smtClean="0"/>
              <a:t>ali isto tako smatraju svojom dužnošću da obaveste </a:t>
            </a:r>
            <a:r>
              <a:rPr lang="hr-HR" sz="800" baseline="0" dirty="0" smtClean="0"/>
              <a:t>i klijenta </a:t>
            </a:r>
            <a:r>
              <a:rPr lang="hr-HR" sz="800" baseline="0" dirty="0" smtClean="0"/>
              <a:t>da su prosledili podatke u vezi s njima. </a:t>
            </a:r>
            <a:endParaRPr lang="en-US" sz="800" dirty="0" smtClean="0"/>
          </a:p>
          <a:p>
            <a:pPr>
              <a:lnSpc>
                <a:spcPct val="80000"/>
              </a:lnSpc>
              <a:defRPr/>
            </a:pPr>
            <a:endParaRPr lang="en-US" sz="800" dirty="0" smtClean="0"/>
          </a:p>
          <a:p>
            <a:pPr>
              <a:lnSpc>
                <a:spcPct val="80000"/>
              </a:lnSpc>
              <a:defRPr/>
            </a:pPr>
            <a:r>
              <a:rPr lang="hr-HR" sz="800" b="1" u="sng" dirty="0" smtClean="0"/>
              <a:t>Navesti </a:t>
            </a:r>
            <a:r>
              <a:rPr lang="hr-HR" sz="800" b="1" u="sng" dirty="0" smtClean="0"/>
              <a:t>i </a:t>
            </a:r>
            <a:r>
              <a:rPr lang="hr-HR" sz="800" b="1" u="sng" dirty="0" smtClean="0"/>
              <a:t>odrediti </a:t>
            </a:r>
            <a:r>
              <a:rPr lang="hr-HR" sz="800" b="1" u="sng" dirty="0" smtClean="0"/>
              <a:t>stepen</a:t>
            </a:r>
            <a:r>
              <a:rPr lang="hr-HR" sz="800" b="1" u="sng" baseline="0" dirty="0" smtClean="0"/>
              <a:t> hitnosti u izvršenju </a:t>
            </a:r>
            <a:r>
              <a:rPr lang="hr-HR" sz="800" b="1" u="sng" baseline="0" dirty="0" smtClean="0"/>
              <a:t>zahteva, </a:t>
            </a:r>
            <a:r>
              <a:rPr lang="hr-HR" sz="800" b="1" u="sng" baseline="0" dirty="0" smtClean="0"/>
              <a:t>kao i vremenske rokove</a:t>
            </a:r>
            <a:r>
              <a:rPr lang="en-US" sz="800" b="1" u="sng" dirty="0" smtClean="0"/>
              <a:t>:</a:t>
            </a:r>
          </a:p>
          <a:p>
            <a:pPr>
              <a:lnSpc>
                <a:spcPct val="80000"/>
              </a:lnSpc>
              <a:defRPr/>
            </a:pPr>
            <a:endParaRPr lang="en-US" sz="800" dirty="0" smtClean="0"/>
          </a:p>
          <a:p>
            <a:pPr>
              <a:lnSpc>
                <a:spcPct val="80000"/>
              </a:lnSpc>
              <a:defRPr/>
            </a:pPr>
            <a:r>
              <a:rPr lang="hr-HR" sz="800" dirty="0" smtClean="0"/>
              <a:t>Vremenski rokovi,</a:t>
            </a:r>
            <a:r>
              <a:rPr lang="hr-HR" sz="800" baseline="0" dirty="0" smtClean="0"/>
              <a:t> čak i ako su vrlo specifični, neće nužno biti </a:t>
            </a:r>
            <a:r>
              <a:rPr lang="hr-HR" sz="800" baseline="0" dirty="0" smtClean="0"/>
              <a:t>ispoštovani, </a:t>
            </a:r>
            <a:r>
              <a:rPr lang="hr-HR" sz="800" baseline="0" dirty="0" smtClean="0"/>
              <a:t>zato što </a:t>
            </a:r>
            <a:r>
              <a:rPr lang="hr-HR" sz="800" i="1" baseline="0" dirty="0" smtClean="0"/>
              <a:t>MLAT</a:t>
            </a:r>
            <a:r>
              <a:rPr lang="hr-HR" sz="800" baseline="0" dirty="0" smtClean="0"/>
              <a:t> zahtevi zahtevaju vreme. </a:t>
            </a:r>
            <a:endParaRPr lang="hr-HR" sz="800" dirty="0" smtClean="0"/>
          </a:p>
          <a:p>
            <a:pPr>
              <a:lnSpc>
                <a:spcPct val="80000"/>
              </a:lnSpc>
              <a:defRPr/>
            </a:pPr>
            <a:r>
              <a:rPr lang="en-US" sz="800" dirty="0" smtClean="0"/>
              <a:t> </a:t>
            </a:r>
          </a:p>
          <a:p>
            <a:pPr>
              <a:lnSpc>
                <a:spcPct val="80000"/>
              </a:lnSpc>
              <a:defRPr/>
            </a:pPr>
            <a:r>
              <a:rPr lang="hr-HR" sz="800" dirty="0" smtClean="0"/>
              <a:t>Najbolja opcija za institucije</a:t>
            </a:r>
            <a:r>
              <a:rPr lang="hr-HR" sz="800" baseline="0" dirty="0" smtClean="0"/>
              <a:t> za </a:t>
            </a:r>
            <a:r>
              <a:rPr lang="hr-HR" sz="800" baseline="0" dirty="0" smtClean="0"/>
              <a:t>sprovođenje </a:t>
            </a:r>
            <a:r>
              <a:rPr lang="hr-HR" sz="800" baseline="0" dirty="0" smtClean="0"/>
              <a:t>zakona će uvek biti da </a:t>
            </a:r>
            <a:r>
              <a:rPr lang="hr-HR" sz="800" u="sng" baseline="0" dirty="0" smtClean="0"/>
              <a:t>zamrznu </a:t>
            </a:r>
            <a:r>
              <a:rPr lang="hr-HR" sz="800" u="sng" baseline="0" dirty="0" smtClean="0"/>
              <a:t>podatke </a:t>
            </a:r>
            <a:r>
              <a:rPr lang="hr-HR" sz="800" baseline="0" dirty="0" smtClean="0"/>
              <a:t>(Konvencija iz Budimpešte, o kojoj će biti govora kasnije) i onda da se napiše zahtev za </a:t>
            </a:r>
            <a:r>
              <a:rPr lang="hr-HR" sz="800" i="1" baseline="0" dirty="0" smtClean="0"/>
              <a:t>MLAT</a:t>
            </a:r>
            <a:r>
              <a:rPr lang="hr-HR" sz="800" baseline="0" dirty="0" smtClean="0"/>
              <a:t> i dobiju podaci koji su zamrznuti. </a:t>
            </a:r>
            <a:endParaRPr lang="en-US" sz="800" dirty="0" smtClean="0"/>
          </a:p>
          <a:p>
            <a:pPr>
              <a:lnSpc>
                <a:spcPct val="80000"/>
              </a:lnSpc>
              <a:defRPr/>
            </a:pPr>
            <a:endParaRPr lang="en-US" sz="800" dirty="0" smtClean="0"/>
          </a:p>
          <a:p>
            <a:pPr>
              <a:lnSpc>
                <a:spcPct val="80000"/>
              </a:lnSpc>
              <a:defRPr/>
            </a:pPr>
            <a:endParaRPr lang="en-US" sz="800" dirty="0" smtClean="0"/>
          </a:p>
          <a:p>
            <a:pPr>
              <a:lnSpc>
                <a:spcPct val="80000"/>
              </a:lnSpc>
              <a:defRPr/>
            </a:pPr>
            <a:r>
              <a:rPr lang="hr-HR" sz="800" i="1" dirty="0" smtClean="0"/>
              <a:t>	Zašto</a:t>
            </a:r>
            <a:r>
              <a:rPr lang="hr-HR" sz="800" i="1" baseline="0" dirty="0" smtClean="0"/>
              <a:t> </a:t>
            </a:r>
            <a:r>
              <a:rPr lang="hr-HR" sz="800" i="1" baseline="0" dirty="0" smtClean="0"/>
              <a:t>je za MLAT zahteve potrebno tliko </a:t>
            </a:r>
            <a:r>
              <a:rPr lang="hr-HR" sz="800" i="1" baseline="0" dirty="0" smtClean="0"/>
              <a:t>vremena?</a:t>
            </a:r>
            <a:r>
              <a:rPr lang="en-US" sz="800" i="1" dirty="0" smtClean="0"/>
              <a:t>	</a:t>
            </a:r>
          </a:p>
          <a:p>
            <a:pPr>
              <a:lnSpc>
                <a:spcPct val="80000"/>
              </a:lnSpc>
              <a:defRPr/>
            </a:pPr>
            <a:r>
              <a:rPr lang="en-US" sz="800" dirty="0" smtClean="0"/>
              <a:t>	- </a:t>
            </a:r>
            <a:r>
              <a:rPr lang="hr-HR" sz="800" dirty="0" smtClean="0"/>
              <a:t>kao što je</a:t>
            </a:r>
            <a:r>
              <a:rPr lang="hr-HR" sz="800" baseline="0" dirty="0" smtClean="0"/>
              <a:t> </a:t>
            </a:r>
            <a:r>
              <a:rPr lang="hr-HR" sz="800" baseline="0" dirty="0" smtClean="0"/>
              <a:t>prethodno pomenuto, </a:t>
            </a:r>
            <a:r>
              <a:rPr lang="hr-HR" sz="800" baseline="0" dirty="0" smtClean="0"/>
              <a:t>biće neophodno da se predmet sumira, nađu odgovarajući zakonski propisi i slično</a:t>
            </a:r>
            <a:endParaRPr lang="en-US" sz="800" dirty="0" smtClean="0"/>
          </a:p>
          <a:p>
            <a:pPr>
              <a:lnSpc>
                <a:spcPct val="80000"/>
              </a:lnSpc>
              <a:defRPr/>
            </a:pPr>
            <a:r>
              <a:rPr lang="en-US" sz="800" dirty="0" smtClean="0"/>
              <a:t>	- </a:t>
            </a:r>
            <a:r>
              <a:rPr lang="hr-HR" sz="800" dirty="0" smtClean="0"/>
              <a:t>nakon toga ćete morati da prevedete</a:t>
            </a:r>
            <a:r>
              <a:rPr lang="hr-HR" sz="800" baseline="0" dirty="0" smtClean="0"/>
              <a:t> zahtev</a:t>
            </a:r>
            <a:r>
              <a:rPr lang="en-US" sz="800" dirty="0" smtClean="0"/>
              <a:t>,</a:t>
            </a:r>
          </a:p>
          <a:p>
            <a:pPr>
              <a:lnSpc>
                <a:spcPct val="80000"/>
              </a:lnSpc>
              <a:defRPr/>
            </a:pPr>
            <a:r>
              <a:rPr lang="en-US" sz="800" dirty="0" smtClean="0"/>
              <a:t>	- </a:t>
            </a:r>
            <a:r>
              <a:rPr lang="hr-HR" sz="800" dirty="0" smtClean="0"/>
              <a:t>slanje i primanje zahteva</a:t>
            </a:r>
            <a:r>
              <a:rPr lang="hr-HR" sz="800" baseline="0" dirty="0" smtClean="0"/>
              <a:t> može biti dugotrajna procedura: </a:t>
            </a:r>
            <a:r>
              <a:rPr lang="hr-HR" sz="800" i="1" baseline="0" dirty="0" smtClean="0"/>
              <a:t>MLAT</a:t>
            </a:r>
            <a:r>
              <a:rPr lang="hr-HR" sz="800" baseline="0" dirty="0" smtClean="0"/>
              <a:t> zahtev će morati da bude upućen u skladu sa specifičnim diplomatskim </a:t>
            </a:r>
            <a:r>
              <a:rPr lang="hr-HR" sz="800" baseline="0" dirty="0" smtClean="0"/>
              <a:t>kanalima, </a:t>
            </a:r>
            <a:r>
              <a:rPr lang="hr-HR" sz="800" baseline="0" dirty="0" smtClean="0"/>
              <a:t>ili iz ministarstva pravde drugom ministarstvu pravde, pre nego što konačno bude podneseno nadležnom organu za </a:t>
            </a:r>
            <a:r>
              <a:rPr lang="hr-HR" sz="800" baseline="0" dirty="0" smtClean="0"/>
              <a:t>sprovođenje </a:t>
            </a:r>
            <a:r>
              <a:rPr lang="hr-HR" sz="800" baseline="0" dirty="0" smtClean="0"/>
              <a:t>zakona ili sudskom organu. </a:t>
            </a:r>
            <a:endParaRPr lang="en-US" sz="800" dirty="0" smtClean="0"/>
          </a:p>
          <a:p>
            <a:pPr>
              <a:lnSpc>
                <a:spcPct val="80000"/>
              </a:lnSpc>
              <a:defRPr/>
            </a:pPr>
            <a:endParaRPr lang="en-US" sz="800" dirty="0" smtClean="0"/>
          </a:p>
          <a:p>
            <a:pPr>
              <a:lnSpc>
                <a:spcPct val="80000"/>
              </a:lnSpc>
              <a:defRPr/>
            </a:pPr>
            <a:r>
              <a:rPr lang="en-US" sz="800" dirty="0" smtClean="0"/>
              <a:t>	</a:t>
            </a:r>
            <a:r>
              <a:rPr lang="hr-HR" sz="800" dirty="0" smtClean="0"/>
              <a:t>Ova </a:t>
            </a:r>
            <a:r>
              <a:rPr lang="hr-HR" sz="800" dirty="0" smtClean="0"/>
              <a:t>poslednja pomenuta </a:t>
            </a:r>
            <a:r>
              <a:rPr lang="hr-HR" sz="800" dirty="0" smtClean="0"/>
              <a:t>poteškoća neće</a:t>
            </a:r>
            <a:r>
              <a:rPr lang="hr-HR" sz="800" baseline="0" dirty="0" smtClean="0"/>
              <a:t> postojati ukoliko zemlja </a:t>
            </a:r>
            <a:r>
              <a:rPr lang="hr-HR" sz="800" baseline="0" dirty="0" smtClean="0"/>
              <a:t>ima potpisan </a:t>
            </a:r>
            <a:r>
              <a:rPr lang="hr-HR" sz="800" baseline="0" dirty="0" smtClean="0"/>
              <a:t>specifičan bilateralni sporazum koji omogućuje suprotne odredbe. </a:t>
            </a:r>
            <a:r>
              <a:rPr lang="en-US" sz="800" dirty="0" smtClean="0"/>
              <a:t>T</a:t>
            </a:r>
          </a:p>
          <a:p>
            <a:pPr>
              <a:lnSpc>
                <a:spcPct val="80000"/>
              </a:lnSpc>
              <a:defRPr/>
            </a:pPr>
            <a:endParaRPr lang="en-US" sz="800" dirty="0" smtClean="0"/>
          </a:p>
          <a:p>
            <a:pPr>
              <a:lnSpc>
                <a:spcPct val="80000"/>
              </a:lnSpc>
              <a:defRPr/>
            </a:pPr>
            <a:r>
              <a:rPr lang="hr-HR" sz="800" b="1" u="sng" dirty="0" smtClean="0"/>
              <a:t>Takođe</a:t>
            </a:r>
            <a:r>
              <a:rPr lang="hr-HR" sz="800" b="1" u="sng" baseline="0" dirty="0" smtClean="0"/>
              <a:t> se ne odnosi na zemlje članice Evropske unije koje mogu direktno proslediti </a:t>
            </a:r>
            <a:r>
              <a:rPr lang="hr-HR" sz="800" b="1" i="1" u="sng" baseline="0" dirty="0" smtClean="0"/>
              <a:t>MLAT</a:t>
            </a:r>
            <a:r>
              <a:rPr lang="hr-HR" sz="800" b="1" u="sng" baseline="0" dirty="0" smtClean="0"/>
              <a:t> zahteve/EIOs od sudskog organa </a:t>
            </a:r>
            <a:r>
              <a:rPr lang="hr-HR" sz="800" b="1" u="sng" baseline="0" dirty="0" smtClean="0"/>
              <a:t>drugom nadležnom sudskom </a:t>
            </a:r>
            <a:r>
              <a:rPr lang="hr-HR" sz="800" b="1" u="sng" baseline="0" dirty="0" smtClean="0"/>
              <a:t>organu (na primer, od tužioca u Francuskoj do suda u Nemačkoj); član 4 Konvencije od </a:t>
            </a:r>
            <a:r>
              <a:rPr lang="hr-HR" sz="800" b="1" u="sng" baseline="0" dirty="0" smtClean="0"/>
              <a:t>29. </a:t>
            </a:r>
            <a:r>
              <a:rPr lang="hr-HR" sz="800" b="1" u="sng" baseline="0" dirty="0" smtClean="0"/>
              <a:t>maja </a:t>
            </a:r>
            <a:r>
              <a:rPr lang="hr-HR" sz="800" b="1" u="sng" baseline="0" dirty="0" smtClean="0"/>
              <a:t>2000. god. </a:t>
            </a:r>
            <a:r>
              <a:rPr lang="hr-HR" sz="800" b="1" u="sng" baseline="0" dirty="0" smtClean="0"/>
              <a:t>i član 7 Direktive iz </a:t>
            </a:r>
            <a:r>
              <a:rPr lang="hr-HR" sz="800" b="1" u="sng" baseline="0" dirty="0" smtClean="0"/>
              <a:t>2014. god. </a:t>
            </a:r>
            <a:r>
              <a:rPr lang="hr-HR" sz="800" b="1" u="sng" baseline="0" dirty="0" smtClean="0"/>
              <a:t>u vezi sa Evropskim </a:t>
            </a:r>
            <a:r>
              <a:rPr lang="hr-HR" sz="800" b="1" u="sng" baseline="0" dirty="0" smtClean="0"/>
              <a:t>istražnim pravilima </a:t>
            </a:r>
            <a:r>
              <a:rPr lang="hr-HR" sz="800" b="1" u="sng" baseline="0" dirty="0" smtClean="0"/>
              <a:t>u </a:t>
            </a:r>
            <a:r>
              <a:rPr lang="hr-HR" sz="800" b="1" u="sng" baseline="0" dirty="0" smtClean="0"/>
              <a:t>krivičnim stvarima</a:t>
            </a:r>
            <a:r>
              <a:rPr lang="en-US" sz="800" b="1" u="sng" dirty="0" smtClean="0"/>
              <a:t>  </a:t>
            </a:r>
            <a:endParaRPr lang="en-US" sz="800" b="1" u="sng" dirty="0" smtClean="0"/>
          </a:p>
          <a:p>
            <a:pPr>
              <a:lnSpc>
                <a:spcPct val="80000"/>
              </a:lnSpc>
              <a:defRPr/>
            </a:pPr>
            <a:endParaRPr lang="en-US" sz="800" u="sng" dirty="0" smtClean="0"/>
          </a:p>
          <a:p>
            <a:pPr>
              <a:lnSpc>
                <a:spcPct val="80000"/>
              </a:lnSpc>
              <a:defRPr/>
            </a:pPr>
            <a:r>
              <a:rPr lang="hr-HR" sz="800" u="sng" dirty="0" smtClean="0"/>
              <a:t>Ispavna i što tačnija identifikacija</a:t>
            </a:r>
            <a:r>
              <a:rPr lang="hr-HR" sz="800" u="sng" baseline="0" dirty="0" smtClean="0"/>
              <a:t> osumnjičenih.</a:t>
            </a:r>
            <a:endParaRPr lang="en-US" sz="800" dirty="0" smtClean="0"/>
          </a:p>
          <a:p>
            <a:pPr>
              <a:lnSpc>
                <a:spcPct val="80000"/>
              </a:lnSpc>
              <a:defRPr/>
            </a:pPr>
            <a:endParaRPr lang="en-US" sz="800" dirty="0" smtClean="0"/>
          </a:p>
          <a:p>
            <a:pPr>
              <a:lnSpc>
                <a:spcPct val="80000"/>
              </a:lnSpc>
              <a:defRPr/>
            </a:pPr>
            <a:endParaRPr lang="en-US" sz="800" dirty="0" smtClean="0"/>
          </a:p>
        </p:txBody>
      </p:sp>
      <p:sp>
        <p:nvSpPr>
          <p:cNvPr id="39940" name="Espace réservé du numéro de diapositive 3"/>
          <p:cNvSpPr>
            <a:spLocks noGrp="1"/>
          </p:cNvSpPr>
          <p:nvPr>
            <p:ph type="sldNum" sz="quarter" idx="5"/>
          </p:nvPr>
        </p:nvSpPr>
        <p:spPr bwMode="auto">
          <a:noFill/>
          <a:ln>
            <a:miter lim="800000"/>
            <a:headEnd/>
            <a:tailEnd/>
          </a:ln>
        </p:spPr>
        <p:txBody>
          <a:bodyPr/>
          <a:lstStyle/>
          <a:p>
            <a:fld id="{238ADEEC-D934-466E-94A1-2D65C3F5E59A}"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10000"/>
          </a:bodyPr>
          <a:lstStyle/>
          <a:p>
            <a:pPr>
              <a:defRPr/>
            </a:pPr>
            <a:r>
              <a:rPr lang="hr-HR" sz="1100" dirty="0" smtClean="0"/>
              <a:t>S</a:t>
            </a:r>
            <a:r>
              <a:rPr lang="hr-HR" sz="1100" baseline="0" dirty="0" smtClean="0"/>
              <a:t> o</a:t>
            </a:r>
            <a:r>
              <a:rPr lang="hr-HR" sz="1100" dirty="0" smtClean="0"/>
              <a:t>bzirom </a:t>
            </a:r>
            <a:r>
              <a:rPr lang="hr-HR" sz="1100" dirty="0" smtClean="0"/>
              <a:t>da </a:t>
            </a:r>
            <a:r>
              <a:rPr lang="hr-HR" sz="1100" i="1" dirty="0" smtClean="0"/>
              <a:t>MLAT</a:t>
            </a:r>
            <a:r>
              <a:rPr lang="hr-HR" sz="1100" dirty="0" smtClean="0"/>
              <a:t> zahtevi oduzimaju vreme</a:t>
            </a:r>
            <a:r>
              <a:rPr lang="hr-HR" sz="1100" baseline="0" dirty="0" smtClean="0"/>
              <a:t> svim stranama, važno je da se postave prioriteti. </a:t>
            </a:r>
          </a:p>
          <a:p>
            <a:pPr>
              <a:defRPr/>
            </a:pPr>
            <a:endParaRPr lang="hr-HR" sz="1100" baseline="0" dirty="0" smtClean="0"/>
          </a:p>
          <a:p>
            <a:pPr>
              <a:defRPr/>
            </a:pPr>
            <a:r>
              <a:rPr lang="hr-HR" sz="1100" baseline="0" dirty="0" smtClean="0"/>
              <a:t>Instrage </a:t>
            </a:r>
            <a:r>
              <a:rPr lang="hr-HR" sz="1100" baseline="0" dirty="0" smtClean="0"/>
              <a:t>internet kriminala </a:t>
            </a:r>
            <a:r>
              <a:rPr lang="hr-HR" sz="1100" baseline="0" dirty="0" smtClean="0"/>
              <a:t>vas vrlo lako mogu dovesti do inostranstva, i zato bi bilo veoma kontraproduktivno da šaljete </a:t>
            </a:r>
            <a:r>
              <a:rPr lang="hr-HR" sz="1100" i="1" baseline="0" dirty="0" smtClean="0"/>
              <a:t>MLAT</a:t>
            </a:r>
            <a:r>
              <a:rPr lang="hr-HR" sz="1100" baseline="0" dirty="0" smtClean="0"/>
              <a:t> zahtev za svaki predmet </a:t>
            </a:r>
            <a:r>
              <a:rPr lang="hr-HR" sz="1100" baseline="0" dirty="0" smtClean="0"/>
              <a:t>internet kriminala </a:t>
            </a:r>
            <a:r>
              <a:rPr lang="hr-HR" sz="1100" baseline="0" dirty="0" smtClean="0"/>
              <a:t>kojim se bavite. </a:t>
            </a:r>
          </a:p>
          <a:p>
            <a:pPr>
              <a:defRPr/>
            </a:pPr>
            <a:endParaRPr lang="hr-HR" sz="1100" baseline="0" dirty="0" smtClean="0"/>
          </a:p>
          <a:p>
            <a:pPr>
              <a:defRPr/>
            </a:pPr>
            <a:r>
              <a:rPr lang="hr-HR" sz="1100" baseline="0" dirty="0" smtClean="0"/>
              <a:t>Važno je uvek imati na umu kriterijume kao što su: </a:t>
            </a:r>
            <a:endParaRPr lang="hr-HR" sz="1100" dirty="0" smtClean="0"/>
          </a:p>
          <a:p>
            <a:pPr>
              <a:defRPr/>
            </a:pPr>
            <a:endParaRPr lang="en-US" sz="1100" dirty="0" smtClean="0"/>
          </a:p>
          <a:p>
            <a:pPr>
              <a:defRPr/>
            </a:pPr>
            <a:r>
              <a:rPr lang="en-US" sz="1100" dirty="0" smtClean="0"/>
              <a:t>	- </a:t>
            </a:r>
            <a:r>
              <a:rPr lang="hr-HR" sz="1100" dirty="0" smtClean="0"/>
              <a:t>ozbiljnost krivičnog</a:t>
            </a:r>
            <a:r>
              <a:rPr lang="hr-HR" sz="1100" baseline="0" dirty="0" smtClean="0"/>
              <a:t> dela</a:t>
            </a:r>
            <a:r>
              <a:rPr lang="en-US" sz="1100" dirty="0" smtClean="0"/>
              <a:t> (</a:t>
            </a:r>
            <a:r>
              <a:rPr lang="hr-HR" sz="1100" dirty="0" smtClean="0"/>
              <a:t>na primer, dečja pornografija ili terorizam),</a:t>
            </a:r>
            <a:r>
              <a:rPr lang="en-US" sz="1100" dirty="0" smtClean="0"/>
              <a:t> </a:t>
            </a:r>
          </a:p>
          <a:p>
            <a:pPr>
              <a:defRPr/>
            </a:pPr>
            <a:r>
              <a:rPr lang="en-US" sz="1100" dirty="0" smtClean="0"/>
              <a:t>	- </a:t>
            </a:r>
            <a:r>
              <a:rPr lang="hr-HR" sz="1100" dirty="0" smtClean="0"/>
              <a:t>iznos prouzrokovane</a:t>
            </a:r>
            <a:r>
              <a:rPr lang="hr-HR" sz="1100" baseline="0" dirty="0" smtClean="0"/>
              <a:t> finansijske štete, </a:t>
            </a:r>
            <a:r>
              <a:rPr lang="en-US" sz="1100" dirty="0" smtClean="0"/>
              <a:t> </a:t>
            </a:r>
          </a:p>
          <a:p>
            <a:pPr>
              <a:defRPr/>
            </a:pPr>
            <a:r>
              <a:rPr lang="en-US" sz="1100" dirty="0" smtClean="0"/>
              <a:t>	- </a:t>
            </a:r>
            <a:r>
              <a:rPr lang="hr-HR" sz="1100" dirty="0" smtClean="0"/>
              <a:t>broj</a:t>
            </a:r>
            <a:r>
              <a:rPr lang="hr-HR" sz="1100" baseline="0" dirty="0" smtClean="0"/>
              <a:t> oštećenih</a:t>
            </a:r>
            <a:r>
              <a:rPr lang="en-US" sz="1100" dirty="0" smtClean="0"/>
              <a:t>,</a:t>
            </a:r>
          </a:p>
          <a:p>
            <a:pPr>
              <a:defRPr/>
            </a:pPr>
            <a:r>
              <a:rPr lang="en-US" sz="1100" dirty="0" smtClean="0"/>
              <a:t>	- </a:t>
            </a:r>
            <a:r>
              <a:rPr lang="hr-HR" sz="1100" dirty="0" smtClean="0"/>
              <a:t>narušavanje “javnog reda”</a:t>
            </a:r>
            <a:r>
              <a:rPr lang="en-US" sz="1100" dirty="0" smtClean="0"/>
              <a:t> (</a:t>
            </a:r>
            <a:r>
              <a:rPr lang="hr-HR" sz="1100" dirty="0" smtClean="0"/>
              <a:t>na primer, hakovanje internet</a:t>
            </a:r>
            <a:r>
              <a:rPr lang="hr-HR" sz="1100" baseline="0" dirty="0" smtClean="0"/>
              <a:t> stranice vlade ili industrijska špijunaža)</a:t>
            </a:r>
            <a:r>
              <a:rPr lang="en-US" sz="1100" dirty="0" smtClean="0"/>
              <a:t>,</a:t>
            </a:r>
          </a:p>
          <a:p>
            <a:pPr>
              <a:defRPr/>
            </a:pPr>
            <a:r>
              <a:rPr lang="en-US" sz="1100" dirty="0" smtClean="0"/>
              <a:t>	- </a:t>
            </a:r>
            <a:r>
              <a:rPr lang="hr-HR" sz="1100" dirty="0" smtClean="0"/>
              <a:t>okolnosti</a:t>
            </a:r>
            <a:r>
              <a:rPr lang="hr-HR" sz="1100" baseline="0" dirty="0" smtClean="0"/>
              <a:t> pod kojima je krivično delo počinjeno</a:t>
            </a:r>
            <a:r>
              <a:rPr lang="en-US" sz="1100" dirty="0" smtClean="0"/>
              <a:t> (</a:t>
            </a:r>
            <a:r>
              <a:rPr lang="hr-HR" sz="1100" dirty="0" smtClean="0"/>
              <a:t>na primer, organizovani</a:t>
            </a:r>
            <a:r>
              <a:rPr lang="hr-HR" sz="1100" baseline="0" dirty="0" smtClean="0"/>
              <a:t> kriminal</a:t>
            </a:r>
            <a:r>
              <a:rPr lang="en-US" sz="1100" dirty="0" smtClean="0"/>
              <a:t>).</a:t>
            </a:r>
          </a:p>
          <a:p>
            <a:pPr>
              <a:defRPr/>
            </a:pPr>
            <a:endParaRPr lang="en-US" sz="1100" dirty="0" smtClean="0"/>
          </a:p>
          <a:p>
            <a:pPr>
              <a:defRPr/>
            </a:pPr>
            <a:r>
              <a:rPr lang="hr-HR" sz="1100" dirty="0" smtClean="0"/>
              <a:t>Konačno, mnogi </a:t>
            </a:r>
            <a:r>
              <a:rPr lang="hr-HR" sz="1100" i="1" dirty="0" smtClean="0"/>
              <a:t>MLAT</a:t>
            </a:r>
            <a:r>
              <a:rPr lang="hr-HR" sz="1100" dirty="0" smtClean="0"/>
              <a:t> zahtevi će biti poslani Sjedinjenim</a:t>
            </a:r>
            <a:r>
              <a:rPr lang="hr-HR" sz="1100" baseline="0" dirty="0" smtClean="0"/>
              <a:t> Američkim Državama, gde su locirani najveći provajderi telekomunikacionih usluga</a:t>
            </a:r>
            <a:r>
              <a:rPr lang="en-US" sz="1100" dirty="0" smtClean="0"/>
              <a:t> (FACEBOOK, GOOGLE, TWITTER </a:t>
            </a:r>
            <a:r>
              <a:rPr lang="hr-HR" sz="1100" dirty="0" smtClean="0"/>
              <a:t>itd</a:t>
            </a:r>
            <a:r>
              <a:rPr lang="en-US" sz="1100" dirty="0" smtClean="0"/>
              <a:t>.). </a:t>
            </a:r>
            <a:r>
              <a:rPr lang="hr-HR" sz="1100" dirty="0" smtClean="0"/>
              <a:t>Pošto ova</a:t>
            </a:r>
            <a:r>
              <a:rPr lang="hr-HR" sz="1100" baseline="0" dirty="0" smtClean="0"/>
              <a:t> zemlja prima toliki broj zahteva po ovim pitanjima, bezbedno je pretpostaviti da će samo oni zahtevi koji budu povezani sa ozbiljnijim tipovima krivičnih dela dobiti prioritetan tretman. Pravosudni sistem Sjedinjenih Američkih Država, zasnovan na zajedničkom pravu, će takođe zahtevati </a:t>
            </a:r>
            <a:r>
              <a:rPr lang="hr-HR" sz="1100" baseline="0" dirty="0" smtClean="0"/>
              <a:t>opširniji </a:t>
            </a:r>
            <a:r>
              <a:rPr lang="hr-HR" sz="1100" baseline="0" dirty="0" smtClean="0"/>
              <a:t>sažetak </a:t>
            </a:r>
            <a:r>
              <a:rPr lang="hr-HR" sz="1100" baseline="0" dirty="0" smtClean="0"/>
              <a:t>predmeta, </a:t>
            </a:r>
            <a:r>
              <a:rPr lang="hr-HR" sz="1100" baseline="0" dirty="0" smtClean="0"/>
              <a:t>da bi se ustanovilo postojanje mogućeg uzroka. </a:t>
            </a:r>
            <a:endParaRPr lang="en-US" sz="1100" dirty="0" smtClean="0"/>
          </a:p>
          <a:p>
            <a:pPr>
              <a:defRPr/>
            </a:pPr>
            <a:endParaRPr lang="en-US" sz="1100" dirty="0" smtClean="0"/>
          </a:p>
          <a:p>
            <a:pPr>
              <a:defRPr/>
            </a:pPr>
            <a:endParaRPr lang="en-US" sz="1100" dirty="0" smtClean="0"/>
          </a:p>
        </p:txBody>
      </p:sp>
      <p:sp>
        <p:nvSpPr>
          <p:cNvPr id="41988" name="Espace réservé du numéro de diapositive 3"/>
          <p:cNvSpPr>
            <a:spLocks noGrp="1"/>
          </p:cNvSpPr>
          <p:nvPr>
            <p:ph type="sldNum" sz="quarter" idx="5"/>
          </p:nvPr>
        </p:nvSpPr>
        <p:spPr bwMode="auto">
          <a:noFill/>
          <a:ln>
            <a:miter lim="800000"/>
            <a:headEnd/>
            <a:tailEnd/>
          </a:ln>
        </p:spPr>
        <p:txBody>
          <a:bodyPr/>
          <a:lstStyle/>
          <a:p>
            <a:fld id="{418F89EF-9D6C-4E9A-BE32-60B13CBE4B6E}"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80000"/>
              </a:lnSpc>
              <a:defRPr/>
            </a:pPr>
            <a:r>
              <a:rPr lang="hr-HR" sz="600" b="1" u="sng" dirty="0" smtClean="0"/>
              <a:t>Identifikovanje</a:t>
            </a:r>
            <a:r>
              <a:rPr lang="hr-HR" sz="600" b="1" u="sng" baseline="0" dirty="0" smtClean="0"/>
              <a:t> odgovarajuće kontakt osobe u drugim zemljama</a:t>
            </a:r>
            <a:endParaRPr lang="en-US" sz="600" b="1" u="sng" dirty="0" smtClean="0"/>
          </a:p>
          <a:p>
            <a:pPr>
              <a:lnSpc>
                <a:spcPct val="80000"/>
              </a:lnSpc>
              <a:defRPr/>
            </a:pPr>
            <a:endParaRPr lang="hr-HR" sz="600" dirty="0" smtClean="0"/>
          </a:p>
          <a:p>
            <a:pPr>
              <a:lnSpc>
                <a:spcPct val="80000"/>
              </a:lnSpc>
              <a:defRPr/>
            </a:pPr>
            <a:r>
              <a:rPr lang="hr-HR" sz="600" dirty="0" smtClean="0"/>
              <a:t>Važno</a:t>
            </a:r>
            <a:r>
              <a:rPr lang="hr-HR" sz="600" baseline="0" dirty="0" smtClean="0"/>
              <a:t> je da se identifikuju odgovarajuće kontakt osobe u drugim zemljama koje će omogućiti službenicima nacionalnih agencija za </a:t>
            </a:r>
            <a:r>
              <a:rPr lang="hr-HR" sz="600" baseline="0" dirty="0" smtClean="0"/>
              <a:t>sprovođenje </a:t>
            </a:r>
            <a:r>
              <a:rPr lang="hr-HR" sz="600" baseline="0" dirty="0" smtClean="0"/>
              <a:t>zakona da zamrznu i/ili smesta pribave digitalne dokaze. </a:t>
            </a:r>
            <a:endParaRPr lang="en-US" sz="600" dirty="0" smtClean="0"/>
          </a:p>
          <a:p>
            <a:pPr>
              <a:lnSpc>
                <a:spcPct val="80000"/>
              </a:lnSpc>
              <a:defRPr/>
            </a:pPr>
            <a:endParaRPr lang="hr-HR" sz="600" dirty="0" smtClean="0"/>
          </a:p>
          <a:p>
            <a:pPr>
              <a:lnSpc>
                <a:spcPct val="80000"/>
              </a:lnSpc>
              <a:defRPr/>
            </a:pPr>
            <a:r>
              <a:rPr lang="hr-HR" sz="600" dirty="0" smtClean="0"/>
              <a:t>Pravila</a:t>
            </a:r>
            <a:r>
              <a:rPr lang="hr-HR" sz="600" baseline="0" dirty="0" smtClean="0"/>
              <a:t> u vezi sa zadržavanjem podataka se enormno razlikuju od zemlje do </a:t>
            </a:r>
            <a:r>
              <a:rPr lang="hr-HR" sz="600" baseline="0" dirty="0" smtClean="0"/>
              <a:t>zemlje, </a:t>
            </a:r>
            <a:r>
              <a:rPr lang="hr-HR" sz="600" baseline="0" dirty="0" smtClean="0"/>
              <a:t>zavisno od njihovog nacionalnog zakonodavstva, u rasponu od dana, sedmica do godina...Zato je tako fundamentalno da se preduzme hitna akcija da bi se obezbedili neophodni digitalni podaci. </a:t>
            </a: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r>
              <a:rPr lang="en-US" sz="600" dirty="0" smtClean="0"/>
              <a:t>N</a:t>
            </a:r>
            <a:r>
              <a:rPr lang="sr-Latn-BA" sz="600" dirty="0" smtClean="0"/>
              <a:t>APOMENA</a:t>
            </a:r>
            <a:r>
              <a:rPr lang="en-US" sz="600" dirty="0" smtClean="0"/>
              <a:t>:</a:t>
            </a:r>
            <a:endParaRPr lang="en-US" sz="600" dirty="0" smtClean="0"/>
          </a:p>
          <a:p>
            <a:pPr>
              <a:lnSpc>
                <a:spcPct val="80000"/>
              </a:lnSpc>
              <a:defRPr/>
            </a:pPr>
            <a:endParaRPr lang="hr-HR" sz="600" dirty="0" smtClean="0"/>
          </a:p>
          <a:p>
            <a:pPr>
              <a:lnSpc>
                <a:spcPct val="80000"/>
              </a:lnSpc>
              <a:defRPr/>
            </a:pPr>
            <a:r>
              <a:rPr lang="hr-HR" sz="600" dirty="0" smtClean="0"/>
              <a:t>Situacija u vezi sa zadržavanje</a:t>
            </a:r>
            <a:r>
              <a:rPr lang="hr-HR" sz="600" baseline="0" dirty="0" smtClean="0"/>
              <a:t>m podataka u Evropi je posebno nestalna od nedavne presude Suda pravde Evropske unije koja je stavila van snage takozvanu “direktivu o zadržavanju podataka.” Prema direktivi, zemlje članice su bile pod obavezom da skladište podatke o telekomunacijama građana tokom najmanje šest meseci do dve godine. Dozvola za </a:t>
            </a:r>
            <a:r>
              <a:rPr lang="hr-HR" sz="600" baseline="0" dirty="0" smtClean="0"/>
              <a:t>pristupanje </a:t>
            </a:r>
            <a:r>
              <a:rPr lang="hr-HR" sz="600" baseline="0" dirty="0" smtClean="0"/>
              <a:t>informacijama se zasnivala na kasnijoj sudskoj presudi. </a:t>
            </a:r>
            <a:endParaRPr lang="en-US" sz="600" dirty="0" smtClean="0"/>
          </a:p>
          <a:p>
            <a:pPr>
              <a:lnSpc>
                <a:spcPct val="80000"/>
              </a:lnSpc>
              <a:spcBef>
                <a:spcPct val="0"/>
              </a:spcBef>
              <a:defRPr/>
            </a:pPr>
            <a:endParaRPr lang="hr-HR" altLang="en-US" sz="600" dirty="0" smtClean="0"/>
          </a:p>
          <a:p>
            <a:pPr>
              <a:lnSpc>
                <a:spcPct val="80000"/>
              </a:lnSpc>
              <a:spcBef>
                <a:spcPct val="0"/>
              </a:spcBef>
              <a:defRPr/>
            </a:pPr>
            <a:r>
              <a:rPr lang="hr-HR" altLang="en-US" sz="600" dirty="0" smtClean="0"/>
              <a:t>8.</a:t>
            </a:r>
            <a:r>
              <a:rPr lang="hr-HR" altLang="en-US" sz="600" baseline="0" dirty="0" smtClean="0"/>
              <a:t> </a:t>
            </a:r>
            <a:r>
              <a:rPr lang="hr-HR" altLang="en-US" sz="600" baseline="0" dirty="0" smtClean="0"/>
              <a:t>aprila </a:t>
            </a:r>
            <a:r>
              <a:rPr lang="hr-HR" altLang="en-US" sz="600" baseline="0" dirty="0" smtClean="0"/>
              <a:t>2014. god., </a:t>
            </a:r>
            <a:r>
              <a:rPr lang="hr-HR" altLang="en-US" sz="600" baseline="0" dirty="0" smtClean="0"/>
              <a:t>Sud pravde Evropske unije je stavio van snage direktivu u odgovoru na predmet koji je pokrenuo </a:t>
            </a:r>
            <a:r>
              <a:rPr lang="hr-HR" altLang="en-US" sz="600" i="1" baseline="0" dirty="0" smtClean="0"/>
              <a:t>Digital</a:t>
            </a:r>
            <a:r>
              <a:rPr lang="hr-HR" altLang="en-US" sz="600" baseline="0" dirty="0" smtClean="0"/>
              <a:t> </a:t>
            </a:r>
            <a:r>
              <a:rPr lang="hr-HR" altLang="en-US" sz="600" i="1" baseline="0" dirty="0" smtClean="0"/>
              <a:t>Rights</a:t>
            </a:r>
            <a:r>
              <a:rPr lang="hr-HR" altLang="en-US" sz="600" baseline="0" dirty="0" smtClean="0"/>
              <a:t> </a:t>
            </a:r>
            <a:r>
              <a:rPr lang="hr-HR" altLang="en-US" sz="600" i="1" baseline="0" dirty="0" smtClean="0"/>
              <a:t>Ireland</a:t>
            </a:r>
            <a:r>
              <a:rPr lang="hr-HR" altLang="en-US" sz="600" baseline="0" dirty="0" smtClean="0"/>
              <a:t> protiv irskih vlasti i drugih. Presuđeno je da je direktiva narušila </a:t>
            </a:r>
            <a:r>
              <a:rPr lang="hr-HR" altLang="en-US" sz="600" baseline="0" dirty="0" smtClean="0"/>
              <a:t>načela </a:t>
            </a:r>
            <a:r>
              <a:rPr lang="hr-HR" altLang="en-US" sz="600" baseline="0" dirty="0" smtClean="0"/>
              <a:t>ograničavanja svrhe i </a:t>
            </a:r>
            <a:r>
              <a:rPr lang="hr-HR" altLang="en-US" sz="600" baseline="0" dirty="0" smtClean="0"/>
              <a:t>proporcionalnosti, i </a:t>
            </a:r>
            <a:r>
              <a:rPr lang="hr-HR" altLang="en-US" sz="600" baseline="0" dirty="0" smtClean="0"/>
              <a:t>da je bila u suprotnosti sa pojedinačnim pravima vezanim za privatnost.</a:t>
            </a:r>
          </a:p>
          <a:p>
            <a:pPr>
              <a:lnSpc>
                <a:spcPct val="80000"/>
              </a:lnSpc>
              <a:spcBef>
                <a:spcPct val="0"/>
              </a:spcBef>
              <a:defRPr/>
            </a:pPr>
            <a:endParaRPr lang="en-US" altLang="fr-FR" sz="600" dirty="0" smtClean="0">
              <a:latin typeface="Verdana" panose="020B0604030504040204" pitchFamily="34" charset="0"/>
            </a:endParaRPr>
          </a:p>
          <a:p>
            <a:pPr>
              <a:lnSpc>
                <a:spcPct val="80000"/>
              </a:lnSpc>
              <a:spcBef>
                <a:spcPct val="0"/>
              </a:spcBef>
              <a:defRPr/>
            </a:pPr>
            <a:r>
              <a:rPr lang="hr-HR" sz="600" dirty="0" smtClean="0"/>
              <a:t>Drugi zakoni</a:t>
            </a:r>
            <a:r>
              <a:rPr lang="hr-HR" sz="600" baseline="0" dirty="0" smtClean="0"/>
              <a:t> EU koji mogu biti osetljivi na ovakve izazove nakon sudske presude su EU direktiva o procesuiranju podataka od strane agencija za </a:t>
            </a:r>
            <a:r>
              <a:rPr lang="hr-HR" sz="600" baseline="0" dirty="0" smtClean="0"/>
              <a:t>sprovođenje </a:t>
            </a:r>
            <a:r>
              <a:rPr lang="hr-HR" sz="600" baseline="0" dirty="0" smtClean="0"/>
              <a:t>zakona, koja je bila dogovorena zajedno sa predloženom EU regulativom o zaštiti podataka, nacrtom EU PNR direktive, predlozima za Evropski sistem praćenja terorističkog finansiranja, pravila o pristupu vlada </a:t>
            </a:r>
            <a:r>
              <a:rPr lang="hr-HR" sz="600" i="1" baseline="0" dirty="0" smtClean="0"/>
              <a:t>Eurodac</a:t>
            </a:r>
            <a:r>
              <a:rPr lang="hr-HR" sz="600" baseline="0" dirty="0" smtClean="0"/>
              <a:t> bazi podataka otisaka prstiju tražilaca azila, te predloga za sistem praćenja ulazaka i izlazaka putnika koji prelaze granice EU.  </a:t>
            </a:r>
            <a:endParaRPr lang="hr-HR" sz="600" dirty="0" smtClean="0"/>
          </a:p>
          <a:p>
            <a:pPr>
              <a:lnSpc>
                <a:spcPct val="80000"/>
              </a:lnSpc>
              <a:spcBef>
                <a:spcPct val="0"/>
              </a:spcBef>
              <a:defRPr/>
            </a:pPr>
            <a:endParaRPr lang="hr-HR" sz="600" dirty="0" smtClean="0"/>
          </a:p>
          <a:p>
            <a:pPr>
              <a:lnSpc>
                <a:spcPct val="80000"/>
              </a:lnSpc>
              <a:spcBef>
                <a:spcPct val="0"/>
              </a:spcBef>
              <a:defRPr/>
            </a:pPr>
            <a:r>
              <a:rPr lang="hr-HR" sz="600" dirty="0" smtClean="0"/>
              <a:t>U</a:t>
            </a:r>
            <a:r>
              <a:rPr lang="hr-HR" sz="600" baseline="0" dirty="0" smtClean="0"/>
              <a:t> smislu direktnog uticaja na nacionalno zakonodavstvo koje je doneseno da bi se provela Direktiva o zadržavanju podataka, zemlje EU su odgovorile na različite načine na presudu suda. Organi za zaštitu podataka u zemljama članicama su stava da su odluke o tome kako će se </a:t>
            </a:r>
            <a:r>
              <a:rPr lang="hr-HR" sz="600" baseline="0" dirty="0" smtClean="0"/>
              <a:t>dalje postupati u </a:t>
            </a:r>
            <a:r>
              <a:rPr lang="hr-HR" sz="600" baseline="0" dirty="0" smtClean="0"/>
              <a:t>rukama zakonodavaca</a:t>
            </a:r>
            <a:r>
              <a:rPr lang="en-US" sz="600" dirty="0" smtClean="0"/>
              <a:t>.</a:t>
            </a:r>
          </a:p>
          <a:p>
            <a:pPr>
              <a:lnSpc>
                <a:spcPct val="80000"/>
              </a:lnSpc>
              <a:spcBef>
                <a:spcPct val="0"/>
              </a:spcBef>
              <a:defRPr/>
            </a:pPr>
            <a:endParaRPr lang="hr-HR" sz="600" dirty="0" smtClean="0"/>
          </a:p>
          <a:p>
            <a:pPr>
              <a:lnSpc>
                <a:spcPct val="80000"/>
              </a:lnSpc>
              <a:spcBef>
                <a:spcPct val="0"/>
              </a:spcBef>
              <a:defRPr/>
            </a:pPr>
            <a:r>
              <a:rPr lang="hr-HR" sz="600" dirty="0" smtClean="0"/>
              <a:t>Međutim, tačan</a:t>
            </a:r>
            <a:r>
              <a:rPr lang="hr-HR" sz="600" baseline="0" dirty="0" smtClean="0"/>
              <a:t> status zadržavanja podataka među evropskim zemljama je prilično nesiguran kao posledica ove presude. Prema tome, može takođe biti neophodno da se smesta reaguje i da se zamrznu podaci, koristeći pravne odredbe Konvencije iz Budimpešte, čak i kad se radi o zemljama članicama Evropske unije. </a:t>
            </a:r>
            <a:endParaRPr lang="en-US" sz="600" dirty="0" smtClean="0"/>
          </a:p>
          <a:p>
            <a:pPr>
              <a:lnSpc>
                <a:spcPct val="80000"/>
              </a:lnSpc>
              <a:defRPr/>
            </a:pPr>
            <a:endParaRPr lang="en-US" sz="600" dirty="0" smtClean="0"/>
          </a:p>
          <a:p>
            <a:pPr>
              <a:lnSpc>
                <a:spcPct val="80000"/>
              </a:lnSpc>
              <a:defRPr/>
            </a:pPr>
            <a:r>
              <a:rPr lang="hr-HR" sz="600" b="1" u="sng" dirty="0" smtClean="0"/>
              <a:t>Uspostavljanje neformalnih kontakata sa odgovarajućim kolegama pre podnošenja</a:t>
            </a:r>
            <a:r>
              <a:rPr lang="hr-HR" sz="600" b="1" u="sng" baseline="0" dirty="0" smtClean="0"/>
              <a:t> formalnog </a:t>
            </a:r>
            <a:r>
              <a:rPr lang="hr-HR" sz="600" b="1" i="1" u="sng" baseline="0" dirty="0" smtClean="0"/>
              <a:t>MLAT</a:t>
            </a:r>
            <a:r>
              <a:rPr lang="hr-HR" sz="600" b="1" u="sng" baseline="0" dirty="0" smtClean="0"/>
              <a:t> zahteva</a:t>
            </a:r>
            <a:endParaRPr lang="en-US" sz="600" b="1" u="sng" dirty="0" smtClean="0"/>
          </a:p>
          <a:p>
            <a:pPr>
              <a:lnSpc>
                <a:spcPct val="80000"/>
              </a:lnSpc>
              <a:defRPr/>
            </a:pPr>
            <a:endParaRPr lang="hr-HR" sz="600" dirty="0" smtClean="0"/>
          </a:p>
          <a:p>
            <a:pPr>
              <a:lnSpc>
                <a:spcPct val="80000"/>
              </a:lnSpc>
              <a:defRPr/>
            </a:pPr>
            <a:r>
              <a:rPr lang="hr-HR" sz="600" dirty="0" smtClean="0"/>
              <a:t>Može</a:t>
            </a:r>
            <a:r>
              <a:rPr lang="hr-HR" sz="600" baseline="0" dirty="0" smtClean="0"/>
              <a:t> biti zanimljivo da se </a:t>
            </a:r>
            <a:r>
              <a:rPr lang="hr-HR" sz="600" baseline="0" dirty="0" smtClean="0"/>
              <a:t>unapred kontaktira  nadležni kolega </a:t>
            </a:r>
            <a:r>
              <a:rPr lang="hr-HR" sz="600" baseline="0" dirty="0" smtClean="0"/>
              <a:t>da bi </a:t>
            </a:r>
            <a:r>
              <a:rPr lang="hr-HR" sz="600" baseline="0" dirty="0" smtClean="0"/>
              <a:t>se informisao </a:t>
            </a:r>
            <a:r>
              <a:rPr lang="hr-HR" sz="600" baseline="0" dirty="0" smtClean="0"/>
              <a:t>o tome da će se poslati </a:t>
            </a:r>
            <a:r>
              <a:rPr lang="hr-HR" sz="600" i="1" baseline="0" dirty="0" smtClean="0"/>
              <a:t>MLAT</a:t>
            </a:r>
            <a:r>
              <a:rPr lang="hr-HR" sz="600" baseline="0" dirty="0" smtClean="0"/>
              <a:t> zahtev. Ovo će: </a:t>
            </a:r>
            <a:endParaRPr lang="en-US" sz="600" dirty="0" smtClean="0"/>
          </a:p>
          <a:p>
            <a:pPr>
              <a:lnSpc>
                <a:spcPct val="80000"/>
              </a:lnSpc>
              <a:defRPr/>
            </a:pPr>
            <a:endParaRPr lang="en-US" sz="600" dirty="0" smtClean="0"/>
          </a:p>
          <a:p>
            <a:pPr>
              <a:lnSpc>
                <a:spcPct val="80000"/>
              </a:lnSpc>
              <a:defRPr/>
            </a:pPr>
            <a:endParaRPr lang="en-US" sz="600" dirty="0" smtClean="0"/>
          </a:p>
          <a:p>
            <a:pPr>
              <a:lnSpc>
                <a:spcPct val="80000"/>
              </a:lnSpc>
              <a:defRPr/>
            </a:pPr>
            <a:r>
              <a:rPr lang="en-US" sz="600" dirty="0" smtClean="0"/>
              <a:t>	- </a:t>
            </a:r>
            <a:r>
              <a:rPr lang="hr-HR" sz="600" dirty="0" smtClean="0"/>
              <a:t>omogućiti</a:t>
            </a:r>
            <a:r>
              <a:rPr lang="hr-HR" sz="600" baseline="0" dirty="0" smtClean="0"/>
              <a:t> vašem kolegi da identifikuje i očekuje vaš </a:t>
            </a:r>
            <a:r>
              <a:rPr lang="hr-HR" sz="600" i="1" baseline="0" dirty="0" smtClean="0"/>
              <a:t>MLAT</a:t>
            </a:r>
            <a:r>
              <a:rPr lang="hr-HR" sz="600" baseline="0" dirty="0" smtClean="0"/>
              <a:t> zahtev</a:t>
            </a:r>
            <a:r>
              <a:rPr lang="en-US" sz="600" dirty="0" smtClean="0"/>
              <a:t>,</a:t>
            </a:r>
          </a:p>
          <a:p>
            <a:pPr>
              <a:lnSpc>
                <a:spcPct val="80000"/>
              </a:lnSpc>
              <a:defRPr/>
            </a:pPr>
            <a:endParaRPr lang="en-US" sz="600" dirty="0" smtClean="0"/>
          </a:p>
          <a:p>
            <a:pPr>
              <a:lnSpc>
                <a:spcPct val="80000"/>
              </a:lnSpc>
              <a:defRPr/>
            </a:pPr>
            <a:r>
              <a:rPr lang="en-US" sz="600" dirty="0" smtClean="0"/>
              <a:t>	- </a:t>
            </a:r>
            <a:r>
              <a:rPr lang="hr-HR" sz="600" dirty="0" smtClean="0"/>
              <a:t>omogući vam da imate prvu neformalnu</a:t>
            </a:r>
            <a:r>
              <a:rPr lang="hr-HR" sz="600" baseline="0" dirty="0" smtClean="0"/>
              <a:t> razmenu informacija sa vašim kolegom o sadržaju predmeta i dokazima koji su vam potrebni</a:t>
            </a:r>
            <a:r>
              <a:rPr lang="en-US" sz="600" dirty="0" smtClean="0"/>
              <a:t>,</a:t>
            </a:r>
          </a:p>
          <a:p>
            <a:pPr>
              <a:lnSpc>
                <a:spcPct val="80000"/>
              </a:lnSpc>
              <a:defRPr/>
            </a:pPr>
            <a:endParaRPr lang="en-US" sz="600" dirty="0" smtClean="0"/>
          </a:p>
          <a:p>
            <a:pPr>
              <a:lnSpc>
                <a:spcPct val="80000"/>
              </a:lnSpc>
              <a:defRPr/>
            </a:pPr>
            <a:r>
              <a:rPr lang="en-US" sz="600" dirty="0" smtClean="0"/>
              <a:t>	- </a:t>
            </a:r>
            <a:r>
              <a:rPr lang="hr-HR" sz="600" dirty="0" smtClean="0"/>
              <a:t>eventualno omogući vašem kolegi da počne </a:t>
            </a:r>
            <a:r>
              <a:rPr lang="hr-HR" sz="600" dirty="0" smtClean="0"/>
              <a:t>da radi</a:t>
            </a:r>
            <a:r>
              <a:rPr lang="hr-HR" sz="600" baseline="0" dirty="0" smtClean="0"/>
              <a:t> </a:t>
            </a:r>
            <a:r>
              <a:rPr lang="hr-HR" sz="600" baseline="0" dirty="0" smtClean="0"/>
              <a:t>na predmetu unapred. </a:t>
            </a:r>
            <a:endParaRPr lang="en-US" sz="600" dirty="0" smtClean="0"/>
          </a:p>
          <a:p>
            <a:pPr>
              <a:lnSpc>
                <a:spcPct val="80000"/>
              </a:lnSpc>
              <a:defRPr/>
            </a:pPr>
            <a:endParaRPr lang="hr-HR" sz="600" dirty="0" smtClean="0"/>
          </a:p>
          <a:p>
            <a:pPr>
              <a:lnSpc>
                <a:spcPct val="80000"/>
              </a:lnSpc>
              <a:defRPr/>
            </a:pPr>
            <a:r>
              <a:rPr lang="hr-HR" sz="600" dirty="0" smtClean="0"/>
              <a:t>Da bi se identifikovao</a:t>
            </a:r>
            <a:r>
              <a:rPr lang="hr-HR" sz="600" baseline="0" dirty="0" smtClean="0"/>
              <a:t> relevantni kolega, može biti korisno da se stvore kontakti sa ambasadom vaše države u inostranstvu gde će službenici institutcija za </a:t>
            </a:r>
            <a:r>
              <a:rPr lang="hr-HR" sz="600" baseline="0" dirty="0" smtClean="0"/>
              <a:t>sprovođenje </a:t>
            </a:r>
            <a:r>
              <a:rPr lang="hr-HR" sz="600" baseline="0" dirty="0" smtClean="0"/>
              <a:t>zakona i sudski organi biti najpre u mogućnosti da vam pruže informacije. Evropska </a:t>
            </a:r>
            <a:r>
              <a:rPr lang="hr-HR" sz="600" baseline="0" dirty="0" smtClean="0"/>
              <a:t>sudska mreža </a:t>
            </a:r>
            <a:r>
              <a:rPr lang="hr-HR" sz="600" baseline="0" dirty="0" smtClean="0"/>
              <a:t>(EJN) u krivičnim stvarima može takođe biti u mogućnosti da vam pruži informacije i kontakt detalje</a:t>
            </a:r>
            <a:r>
              <a:rPr lang="hr-HR" sz="600" baseline="0" dirty="0" smtClean="0"/>
              <a:t>.</a:t>
            </a:r>
            <a:endParaRPr lang="en-US" sz="600" dirty="0" smtClean="0"/>
          </a:p>
          <a:p>
            <a:pPr>
              <a:lnSpc>
                <a:spcPct val="80000"/>
              </a:lnSpc>
              <a:defRPr/>
            </a:pPr>
            <a:endParaRPr lang="en-US" sz="600" dirty="0" smtClean="0"/>
          </a:p>
          <a:p>
            <a:pPr>
              <a:lnSpc>
                <a:spcPct val="80000"/>
              </a:lnSpc>
              <a:defRPr/>
            </a:pPr>
            <a:endParaRPr lang="en-US" sz="600" dirty="0" smtClean="0"/>
          </a:p>
        </p:txBody>
      </p:sp>
      <p:sp>
        <p:nvSpPr>
          <p:cNvPr id="44036" name="Espace réservé du numéro de diapositive 3"/>
          <p:cNvSpPr>
            <a:spLocks noGrp="1"/>
          </p:cNvSpPr>
          <p:nvPr>
            <p:ph type="sldNum" sz="quarter" idx="5"/>
          </p:nvPr>
        </p:nvSpPr>
        <p:spPr bwMode="auto">
          <a:noFill/>
          <a:ln>
            <a:miter lim="800000"/>
            <a:headEnd/>
            <a:tailEnd/>
          </a:ln>
        </p:spPr>
        <p:txBody>
          <a:bodyPr/>
          <a:lstStyle/>
          <a:p>
            <a:fld id="{0F4EFF6F-33F9-42A9-BD89-D1869317F962}"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lnSpcReduction="10000"/>
          </a:bodyPr>
          <a:lstStyle/>
          <a:p>
            <a:pPr>
              <a:lnSpc>
                <a:spcPct val="90000"/>
              </a:lnSpc>
              <a:defRPr/>
            </a:pPr>
            <a:r>
              <a:rPr lang="en-GB" sz="1100" u="sng" dirty="0" smtClean="0"/>
              <a:t>J</a:t>
            </a:r>
            <a:r>
              <a:rPr lang="hr-HR" sz="1100" u="sng" dirty="0" smtClean="0"/>
              <a:t>urisdikcija</a:t>
            </a:r>
            <a:r>
              <a:rPr lang="hr-HR" sz="1100" u="sng" baseline="0" dirty="0" smtClean="0"/>
              <a:t> </a:t>
            </a:r>
            <a:endParaRPr lang="en-GB" sz="1100" u="sng" dirty="0" smtClean="0"/>
          </a:p>
          <a:p>
            <a:pPr>
              <a:lnSpc>
                <a:spcPct val="90000"/>
              </a:lnSpc>
              <a:defRPr/>
            </a:pPr>
            <a:endParaRPr lang="en-GB" sz="1100" dirty="0" smtClean="0"/>
          </a:p>
          <a:p>
            <a:pPr>
              <a:lnSpc>
                <a:spcPct val="90000"/>
              </a:lnSpc>
              <a:defRPr/>
            </a:pPr>
            <a:r>
              <a:rPr lang="hr-HR" sz="1100" dirty="0" smtClean="0"/>
              <a:t>Jedno</a:t>
            </a:r>
            <a:r>
              <a:rPr lang="hr-HR" sz="1100" baseline="0" dirty="0" smtClean="0"/>
              <a:t> od ključnih pitanja u vezi sa </a:t>
            </a:r>
            <a:r>
              <a:rPr lang="hr-HR" sz="1100" baseline="0" dirty="0" smtClean="0"/>
              <a:t>internet kriminalom </a:t>
            </a:r>
            <a:r>
              <a:rPr lang="hr-HR" sz="1100" baseline="0" dirty="0" smtClean="0"/>
              <a:t>i elektronskim dokazima je ispravno identifikovanje jurisdikcije. Različiti faktori su relevantni prilikom određivanja jurisdikcije, uključujući: </a:t>
            </a:r>
            <a:endParaRPr lang="hr-HR" sz="1100" dirty="0" smtClean="0"/>
          </a:p>
          <a:p>
            <a:pPr>
              <a:lnSpc>
                <a:spcPct val="90000"/>
              </a:lnSpc>
              <a:defRPr/>
            </a:pPr>
            <a:r>
              <a:rPr lang="en-GB" sz="1100" dirty="0" smtClean="0"/>
              <a:t>-          L</a:t>
            </a:r>
            <a:r>
              <a:rPr lang="hr-HR" sz="1100" dirty="0" smtClean="0"/>
              <a:t>okaciju</a:t>
            </a:r>
            <a:r>
              <a:rPr lang="hr-HR" sz="1100" baseline="0" dirty="0" smtClean="0"/>
              <a:t> dokaza </a:t>
            </a:r>
            <a:endParaRPr lang="en-GB" sz="1100" dirty="0" smtClean="0"/>
          </a:p>
          <a:p>
            <a:pPr>
              <a:lnSpc>
                <a:spcPct val="90000"/>
              </a:lnSpc>
              <a:defRPr/>
            </a:pPr>
            <a:r>
              <a:rPr lang="en-GB" sz="1100" dirty="0" smtClean="0"/>
              <a:t>-          Lo</a:t>
            </a:r>
            <a:r>
              <a:rPr lang="hr-HR" sz="1100" dirty="0" smtClean="0"/>
              <a:t>kaciju </a:t>
            </a:r>
            <a:r>
              <a:rPr lang="hr-HR" sz="1100" dirty="0" smtClean="0"/>
              <a:t>učinioca</a:t>
            </a:r>
            <a:endParaRPr lang="en-GB" sz="1100" dirty="0" smtClean="0"/>
          </a:p>
          <a:p>
            <a:pPr>
              <a:lnSpc>
                <a:spcPct val="90000"/>
              </a:lnSpc>
              <a:defRPr/>
            </a:pPr>
            <a:r>
              <a:rPr lang="en-GB" sz="1100" dirty="0" smtClean="0"/>
              <a:t>-          Lo</a:t>
            </a:r>
            <a:r>
              <a:rPr lang="hr-HR" sz="1100" dirty="0" smtClean="0"/>
              <a:t>kaciju</a:t>
            </a:r>
            <a:r>
              <a:rPr lang="hr-HR" sz="1100" baseline="0" dirty="0" smtClean="0"/>
              <a:t> oštećenih </a:t>
            </a:r>
            <a:endParaRPr lang="en-GB" sz="1100" dirty="0" smtClean="0"/>
          </a:p>
          <a:p>
            <a:pPr>
              <a:lnSpc>
                <a:spcPct val="90000"/>
              </a:lnSpc>
              <a:defRPr/>
            </a:pPr>
            <a:r>
              <a:rPr lang="en-GB" sz="1100" dirty="0" smtClean="0"/>
              <a:t>-          </a:t>
            </a:r>
            <a:r>
              <a:rPr lang="hr-HR" sz="1100" dirty="0" smtClean="0"/>
              <a:t>Vlasništvo</a:t>
            </a:r>
            <a:r>
              <a:rPr lang="hr-HR" sz="1100" baseline="0" dirty="0" smtClean="0"/>
              <a:t> podataka </a:t>
            </a:r>
            <a:endParaRPr lang="en-GB" sz="1100" dirty="0" smtClean="0"/>
          </a:p>
          <a:p>
            <a:pPr>
              <a:lnSpc>
                <a:spcPct val="90000"/>
              </a:lnSpc>
              <a:defRPr/>
            </a:pPr>
            <a:r>
              <a:rPr lang="en-GB" sz="1100" dirty="0" smtClean="0"/>
              <a:t>-          </a:t>
            </a:r>
            <a:r>
              <a:rPr lang="hr-HR" sz="1100" dirty="0" smtClean="0"/>
              <a:t>Fizičku</a:t>
            </a:r>
            <a:r>
              <a:rPr lang="hr-HR" sz="1100" baseline="0" dirty="0" smtClean="0"/>
              <a:t> lokaciju pružaoca usluge</a:t>
            </a:r>
            <a:endParaRPr lang="en-GB" sz="1100" dirty="0" smtClean="0"/>
          </a:p>
          <a:p>
            <a:pPr>
              <a:lnSpc>
                <a:spcPct val="90000"/>
              </a:lnSpc>
              <a:defRPr/>
            </a:pPr>
            <a:r>
              <a:rPr lang="en-GB" sz="1100" dirty="0" smtClean="0"/>
              <a:t>-          </a:t>
            </a:r>
            <a:r>
              <a:rPr lang="hr-HR" sz="1100" dirty="0" smtClean="0"/>
              <a:t>Pravno prebivalište pružaoca usluge</a:t>
            </a:r>
            <a:endParaRPr lang="en-GB" sz="1100" dirty="0" smtClean="0"/>
          </a:p>
          <a:p>
            <a:pPr>
              <a:lnSpc>
                <a:spcPct val="90000"/>
              </a:lnSpc>
              <a:defRPr/>
            </a:pPr>
            <a:r>
              <a:rPr lang="hr-HR" sz="1100" dirty="0" smtClean="0"/>
              <a:t>Kao što je pomenuto</a:t>
            </a:r>
            <a:r>
              <a:rPr lang="hr-HR" sz="1100" baseline="0" dirty="0" smtClean="0"/>
              <a:t> u radu </a:t>
            </a:r>
            <a:r>
              <a:rPr lang="hr-HR" sz="1100" i="1" baseline="0" dirty="0" smtClean="0"/>
              <a:t>Cloud</a:t>
            </a:r>
            <a:r>
              <a:rPr lang="hr-HR" sz="1100" baseline="0" dirty="0" smtClean="0"/>
              <a:t> </a:t>
            </a:r>
            <a:r>
              <a:rPr lang="hr-HR" sz="1100" i="1" baseline="0" dirty="0" smtClean="0"/>
              <a:t>Evidence</a:t>
            </a:r>
            <a:r>
              <a:rPr lang="hr-HR" sz="1100" baseline="0" dirty="0" smtClean="0"/>
              <a:t> grupe, ovi izazovi su posebno relevantni imajući na umu prirodu </a:t>
            </a:r>
            <a:r>
              <a:rPr lang="hr-HR" sz="1100" i="1" baseline="0" dirty="0" smtClean="0"/>
              <a:t>cloud</a:t>
            </a:r>
            <a:r>
              <a:rPr lang="hr-HR" sz="1100" baseline="0" dirty="0" smtClean="0"/>
              <a:t> podataka. </a:t>
            </a:r>
            <a:endParaRPr lang="en-GB" sz="1100" dirty="0" smtClean="0"/>
          </a:p>
          <a:p>
            <a:pPr>
              <a:lnSpc>
                <a:spcPct val="90000"/>
              </a:lnSpc>
              <a:defRPr/>
            </a:pPr>
            <a:endParaRPr lang="en-GB" sz="1100" u="sng" dirty="0" smtClean="0"/>
          </a:p>
          <a:p>
            <a:pPr>
              <a:lnSpc>
                <a:spcPct val="90000"/>
              </a:lnSpc>
              <a:defRPr/>
            </a:pPr>
            <a:r>
              <a:rPr lang="hr-HR" sz="1100" u="sng" dirty="0" smtClean="0"/>
              <a:t>Vremenske</a:t>
            </a:r>
            <a:r>
              <a:rPr lang="hr-HR" sz="1100" u="sng" baseline="0" dirty="0" smtClean="0"/>
              <a:t> zone </a:t>
            </a:r>
            <a:endParaRPr lang="en-GB" sz="1100" dirty="0" smtClean="0"/>
          </a:p>
          <a:p>
            <a:pPr>
              <a:lnSpc>
                <a:spcPct val="90000"/>
              </a:lnSpc>
              <a:defRPr/>
            </a:pPr>
            <a:r>
              <a:rPr lang="hr-HR" sz="1100" dirty="0" smtClean="0"/>
              <a:t>Međunarodna saradnja zahteva</a:t>
            </a:r>
            <a:r>
              <a:rPr lang="hr-HR" sz="1100" baseline="0" dirty="0" smtClean="0"/>
              <a:t> razumevanje da mesto gde tražite saradnju može da se odvija u različitoj vremenskoj zoni, što može rezultirati odgađanjima u prijemu odgovora na zahteve, ili u nekim slučajevima čak i kod sačinjavanja zahteva. Neke jurisdikcije imaju 24 časa dnevno dostupne kontakt osobe koje mogu biti </a:t>
            </a:r>
            <a:r>
              <a:rPr lang="hr-HR" sz="1100" baseline="0" dirty="0" smtClean="0"/>
              <a:t>ovlašćene </a:t>
            </a:r>
            <a:r>
              <a:rPr lang="hr-HR" sz="1100" baseline="0" dirty="0" smtClean="0"/>
              <a:t>da primaju i blagovremeno odgovaraju na hitne zahteve. Međutim, druge jurisdikcije možda čak nemaju ni pristup međunarodnim telefonskim pozivima, što čini saradnju vrlo teškom i skupom.  </a:t>
            </a:r>
            <a:endParaRPr lang="hr-HR" sz="1100" dirty="0" smtClean="0"/>
          </a:p>
          <a:p>
            <a:pPr>
              <a:lnSpc>
                <a:spcPct val="90000"/>
              </a:lnSpc>
              <a:defRPr/>
            </a:pPr>
            <a:endParaRPr lang="en-US" sz="1100" dirty="0" smtClean="0"/>
          </a:p>
        </p:txBody>
      </p:sp>
      <p:sp>
        <p:nvSpPr>
          <p:cNvPr id="46084" name="Espace réservé du numéro de diapositive 3"/>
          <p:cNvSpPr>
            <a:spLocks noGrp="1"/>
          </p:cNvSpPr>
          <p:nvPr>
            <p:ph type="sldNum" sz="quarter" idx="5"/>
          </p:nvPr>
        </p:nvSpPr>
        <p:spPr bwMode="auto">
          <a:noFill/>
          <a:ln>
            <a:miter lim="800000"/>
            <a:headEnd/>
            <a:tailEnd/>
          </a:ln>
        </p:spPr>
        <p:txBody>
          <a:bodyPr/>
          <a:lstStyle/>
          <a:p>
            <a:fld id="{2B481D57-17BD-46BC-9D4E-6F809ED8C3EB}" type="slidenum">
              <a:rPr lang="en-US"/>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p:txBody>
          <a:bodyPr wrap="square" numCol="1" anchor="t" anchorCtr="0" compatLnSpc="1">
            <a:prstTxWarp prst="textNoShape">
              <a:avLst/>
            </a:prstTxWarp>
            <a:normAutofit fontScale="92500" lnSpcReduction="10000"/>
          </a:bodyPr>
          <a:lstStyle/>
          <a:p>
            <a:pPr>
              <a:lnSpc>
                <a:spcPct val="90000"/>
              </a:lnSpc>
              <a:defRPr/>
            </a:pPr>
            <a:r>
              <a:rPr lang="hr-HR" sz="1100" b="1" u="sng" dirty="0" smtClean="0"/>
              <a:t>Prevođenje</a:t>
            </a:r>
            <a:r>
              <a:rPr lang="hr-HR" sz="1100" b="1" u="sng" baseline="0" dirty="0" smtClean="0"/>
              <a:t> dokumenata </a:t>
            </a:r>
            <a:endParaRPr lang="en-US" sz="1100" b="1" u="sng" dirty="0" smtClean="0"/>
          </a:p>
          <a:p>
            <a:pPr>
              <a:lnSpc>
                <a:spcPct val="90000"/>
              </a:lnSpc>
              <a:defRPr/>
            </a:pPr>
            <a:endParaRPr lang="en-US" sz="1100" dirty="0" smtClean="0"/>
          </a:p>
          <a:p>
            <a:pPr>
              <a:lnSpc>
                <a:spcPct val="90000"/>
              </a:lnSpc>
              <a:defRPr/>
            </a:pPr>
            <a:r>
              <a:rPr lang="hr-HR" sz="1100" dirty="0" smtClean="0"/>
              <a:t>Bilateralne i multilateralne konvencije obično</a:t>
            </a:r>
            <a:r>
              <a:rPr lang="hr-HR" sz="1100" baseline="0" dirty="0" smtClean="0"/>
              <a:t> </a:t>
            </a:r>
            <a:r>
              <a:rPr lang="hr-HR" sz="1100" baseline="0" dirty="0" smtClean="0"/>
              <a:t>preciziraju jezik(e</a:t>
            </a:r>
            <a:r>
              <a:rPr lang="hr-HR" sz="1100" baseline="0" dirty="0" smtClean="0"/>
              <a:t>) na kojima se mogu razmenjivati </a:t>
            </a:r>
            <a:r>
              <a:rPr lang="hr-HR" sz="1100" baseline="0" dirty="0" smtClean="0"/>
              <a:t>zahtevi </a:t>
            </a:r>
            <a:r>
              <a:rPr lang="hr-HR" sz="1100" i="1" baseline="0" dirty="0" smtClean="0"/>
              <a:t>MLAT</a:t>
            </a:r>
            <a:r>
              <a:rPr lang="hr-HR" sz="1100" baseline="0" dirty="0" smtClean="0"/>
              <a:t>  </a:t>
            </a:r>
            <a:r>
              <a:rPr lang="hr-HR" sz="1100" baseline="0" dirty="0" smtClean="0"/>
              <a:t>i da li je neophodno prevođenje. Na primer, član 5 konvencije o međusobnoj pravnoj pomoći između zemalja članica Evropske unije (</a:t>
            </a:r>
            <a:r>
              <a:rPr lang="hr-HR" sz="1100" baseline="0" dirty="0" smtClean="0"/>
              <a:t>29. </a:t>
            </a:r>
            <a:r>
              <a:rPr lang="hr-HR" sz="1100" baseline="0" dirty="0" smtClean="0"/>
              <a:t>maj </a:t>
            </a:r>
            <a:r>
              <a:rPr lang="hr-HR" sz="1100" baseline="0" dirty="0" smtClean="0"/>
              <a:t>2000. god.) </a:t>
            </a:r>
            <a:r>
              <a:rPr lang="hr-HR" sz="1100" baseline="0" dirty="0" smtClean="0"/>
              <a:t>određuje da ukoliko postoji razlog za verovanje da adresant ne razume jezik dokumenta, dokument ili barem njegovi važni delovi moraju biti prevedeni. </a:t>
            </a:r>
            <a:endParaRPr lang="hr-HR" sz="1100" dirty="0" smtClean="0"/>
          </a:p>
          <a:p>
            <a:pPr>
              <a:lnSpc>
                <a:spcPct val="90000"/>
              </a:lnSpc>
              <a:defRPr/>
            </a:pPr>
            <a:endParaRPr lang="hr-HR" sz="1100" dirty="0" smtClean="0"/>
          </a:p>
          <a:p>
            <a:pPr>
              <a:lnSpc>
                <a:spcPct val="90000"/>
              </a:lnSpc>
              <a:defRPr/>
            </a:pPr>
            <a:r>
              <a:rPr lang="hr-HR" sz="1100" dirty="0" smtClean="0"/>
              <a:t>Obzirom</a:t>
            </a:r>
            <a:r>
              <a:rPr lang="hr-HR" sz="1100" baseline="0" dirty="0" smtClean="0"/>
              <a:t> da istrage </a:t>
            </a:r>
            <a:r>
              <a:rPr lang="hr-HR" sz="1100" baseline="0" dirty="0" smtClean="0"/>
              <a:t>internet kriminala </a:t>
            </a:r>
            <a:r>
              <a:rPr lang="hr-HR" sz="1100" baseline="0" dirty="0" smtClean="0"/>
              <a:t>mogu podrazumevati </a:t>
            </a:r>
            <a:r>
              <a:rPr lang="hr-HR" sz="1100" baseline="0" dirty="0" smtClean="0"/>
              <a:t>opsežnu međunarodnu saradnju, </a:t>
            </a:r>
            <a:r>
              <a:rPr lang="hr-HR" sz="1100" baseline="0" dirty="0" smtClean="0"/>
              <a:t>važno je identifikovati prevodioce za koje znate da dobro rade i koji su takođe sposobni da prevode neke više tehničke pojmove koji se ponekad pojavlju u zahtevima za </a:t>
            </a:r>
            <a:r>
              <a:rPr lang="hr-HR" sz="1100" i="1" baseline="0" dirty="0" smtClean="0"/>
              <a:t>MLAT</a:t>
            </a:r>
            <a:r>
              <a:rPr lang="hr-HR" sz="1100" baseline="0" dirty="0" smtClean="0"/>
              <a:t> vezanim za </a:t>
            </a:r>
            <a:r>
              <a:rPr lang="hr-HR" sz="1100" baseline="0" dirty="0" smtClean="0"/>
              <a:t>internet kriminal</a:t>
            </a:r>
            <a:r>
              <a:rPr lang="hr-HR" sz="1100" baseline="0" dirty="0" smtClean="0"/>
              <a:t>.</a:t>
            </a:r>
          </a:p>
          <a:p>
            <a:pPr>
              <a:lnSpc>
                <a:spcPct val="90000"/>
              </a:lnSpc>
              <a:defRPr/>
            </a:pPr>
            <a:endParaRPr lang="hr-HR" sz="1100" baseline="0" dirty="0" smtClean="0"/>
          </a:p>
          <a:p>
            <a:pPr>
              <a:lnSpc>
                <a:spcPct val="90000"/>
              </a:lnSpc>
              <a:defRPr/>
            </a:pPr>
            <a:endParaRPr lang="en-US" sz="1100" dirty="0" smtClean="0"/>
          </a:p>
          <a:p>
            <a:pPr>
              <a:lnSpc>
                <a:spcPct val="90000"/>
              </a:lnSpc>
              <a:defRPr/>
            </a:pPr>
            <a:r>
              <a:rPr lang="hr-HR" sz="1100" b="1" u="sng" dirty="0" smtClean="0"/>
              <a:t>Jezičke</a:t>
            </a:r>
            <a:r>
              <a:rPr lang="hr-HR" sz="1100" b="1" u="sng" baseline="0" dirty="0" smtClean="0"/>
              <a:t> barijere </a:t>
            </a:r>
            <a:endParaRPr lang="en-US" sz="1100" b="1" u="sng" dirty="0" smtClean="0"/>
          </a:p>
          <a:p>
            <a:pPr>
              <a:lnSpc>
                <a:spcPct val="90000"/>
              </a:lnSpc>
              <a:defRPr/>
            </a:pPr>
            <a:endParaRPr lang="en-US" sz="1100" dirty="0" smtClean="0"/>
          </a:p>
          <a:p>
            <a:pPr>
              <a:lnSpc>
                <a:spcPct val="90000"/>
              </a:lnSpc>
              <a:defRPr/>
            </a:pPr>
            <a:r>
              <a:rPr lang="hr-HR" sz="1100" dirty="0" smtClean="0"/>
              <a:t>Mnogi </a:t>
            </a:r>
            <a:r>
              <a:rPr lang="hr-HR" sz="1100" i="1" dirty="0" smtClean="0"/>
              <a:t>MLAT</a:t>
            </a:r>
            <a:r>
              <a:rPr lang="hr-HR" sz="1100" dirty="0" smtClean="0"/>
              <a:t> zahtevi</a:t>
            </a:r>
            <a:r>
              <a:rPr lang="hr-HR" sz="1100" baseline="0" dirty="0" smtClean="0"/>
              <a:t> </a:t>
            </a:r>
            <a:r>
              <a:rPr lang="hr-HR" sz="1100" baseline="0" dirty="0" smtClean="0"/>
              <a:t>preciziraju na </a:t>
            </a:r>
            <a:r>
              <a:rPr lang="hr-HR" sz="1100" baseline="0" dirty="0" smtClean="0"/>
              <a:t>kojim jezicima relevantno osoblje agencija za provođenje zakona </a:t>
            </a:r>
            <a:r>
              <a:rPr lang="hr-HR" sz="1100" baseline="0" dirty="0" smtClean="0"/>
              <a:t>može da komunicira. </a:t>
            </a:r>
            <a:endParaRPr lang="hr-HR" sz="1100" baseline="0" dirty="0" smtClean="0"/>
          </a:p>
          <a:p>
            <a:pPr>
              <a:lnSpc>
                <a:spcPct val="90000"/>
              </a:lnSpc>
              <a:defRPr/>
            </a:pPr>
            <a:endParaRPr lang="hr-HR" sz="1100" baseline="0" dirty="0" smtClean="0"/>
          </a:p>
          <a:p>
            <a:pPr>
              <a:lnSpc>
                <a:spcPct val="90000"/>
              </a:lnSpc>
              <a:defRPr/>
            </a:pPr>
            <a:r>
              <a:rPr lang="hr-HR" sz="1100" baseline="0" dirty="0" smtClean="0"/>
              <a:t>Ukoliko komunicirate putem telefona, može biti zanimljivo da unapred pripremite ono što </a:t>
            </a:r>
            <a:r>
              <a:rPr lang="hr-HR" sz="1100" baseline="0" dirty="0" smtClean="0"/>
              <a:t>je potrebno reći</a:t>
            </a:r>
            <a:r>
              <a:rPr lang="hr-HR" sz="1100" baseline="0" dirty="0" smtClean="0"/>
              <a:t>, te tehničke i pravne termine koji su </a:t>
            </a:r>
            <a:r>
              <a:rPr lang="hr-HR" sz="1100" baseline="0" dirty="0" smtClean="0"/>
              <a:t>odgovarajući. </a:t>
            </a:r>
            <a:endParaRPr lang="hr-HR" sz="1100" baseline="0" dirty="0" smtClean="0"/>
          </a:p>
          <a:p>
            <a:pPr>
              <a:lnSpc>
                <a:spcPct val="90000"/>
              </a:lnSpc>
              <a:defRPr/>
            </a:pPr>
            <a:endParaRPr lang="hr-HR" sz="1100" baseline="0" dirty="0" smtClean="0"/>
          </a:p>
          <a:p>
            <a:pPr>
              <a:lnSpc>
                <a:spcPct val="90000"/>
              </a:lnSpc>
              <a:defRPr/>
            </a:pPr>
            <a:r>
              <a:rPr lang="hr-HR" sz="1100" baseline="0" dirty="0" smtClean="0"/>
              <a:t>Ponekad može biti lakše razmenjivati informacije na stranom jeziku putem </a:t>
            </a:r>
            <a:r>
              <a:rPr lang="hr-HR" sz="1100" baseline="0" dirty="0" smtClean="0"/>
              <a:t>e-maila</a:t>
            </a:r>
            <a:r>
              <a:rPr lang="hr-HR" sz="1100" baseline="0" dirty="0" smtClean="0"/>
              <a:t>. </a:t>
            </a:r>
            <a:endParaRPr lang="hr-HR" sz="1100" dirty="0" smtClean="0"/>
          </a:p>
          <a:p>
            <a:pPr>
              <a:lnSpc>
                <a:spcPct val="90000"/>
              </a:lnSpc>
              <a:defRPr/>
            </a:pPr>
            <a:endParaRPr lang="en-US" sz="1100" dirty="0" smtClean="0"/>
          </a:p>
          <a:p>
            <a:pPr>
              <a:lnSpc>
                <a:spcPct val="90000"/>
              </a:lnSpc>
              <a:defRPr/>
            </a:pPr>
            <a:endParaRPr lang="en-US" sz="1100" dirty="0" smtClean="0"/>
          </a:p>
          <a:p>
            <a:pPr>
              <a:lnSpc>
                <a:spcPct val="90000"/>
              </a:lnSpc>
              <a:defRPr/>
            </a:pPr>
            <a:endParaRPr lang="en-US" sz="1100" dirty="0" smtClean="0"/>
          </a:p>
        </p:txBody>
      </p:sp>
      <p:sp>
        <p:nvSpPr>
          <p:cNvPr id="48132" name="Espace réservé du numéro de diapositive 3"/>
          <p:cNvSpPr>
            <a:spLocks noGrp="1"/>
          </p:cNvSpPr>
          <p:nvPr>
            <p:ph type="sldNum" sz="quarter" idx="5"/>
          </p:nvPr>
        </p:nvSpPr>
        <p:spPr bwMode="auto">
          <a:noFill/>
          <a:ln>
            <a:miter lim="800000"/>
            <a:headEnd/>
            <a:tailEnd/>
          </a:ln>
        </p:spPr>
        <p:txBody>
          <a:bodyPr/>
          <a:lstStyle/>
          <a:p>
            <a:fld id="{60B2E5FF-F38D-4D75-B349-3F79179B8A0A}" type="slidenum">
              <a:rPr lang="en-US"/>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TextEdit="1"/>
          </p:cNvSpPr>
          <p:nvPr>
            <p:ph type="sldImg"/>
          </p:nvPr>
        </p:nvSpPr>
        <p:spPr bwMode="auto">
          <a:noFill/>
          <a:ln>
            <a:solidFill>
              <a:srgbClr val="000000"/>
            </a:solidFill>
            <a:miter lim="800000"/>
            <a:headEnd/>
            <a:tailEnd/>
          </a:ln>
        </p:spPr>
      </p:sp>
      <p:sp>
        <p:nvSpPr>
          <p:cNvPr id="50179" name="Rectangle 3"/>
          <p:cNvSpPr>
            <a:spLocks noGrp="1"/>
          </p:cNvSpPr>
          <p:nvPr>
            <p:ph type="body" idx="1"/>
          </p:nvPr>
        </p:nvSpPr>
        <p:spPr bwMode="auto">
          <a:noFill/>
        </p:spPr>
        <p:txBody>
          <a:bodyPr wrap="square" numCol="1" anchor="t" anchorCtr="0" compatLnSpc="1">
            <a:prstTxWarp prst="textNoShape">
              <a:avLst/>
            </a:prstTxWarp>
          </a:bodyPr>
          <a:lstStyle/>
          <a:p>
            <a:r>
              <a:rPr lang="hr-HR" sz="1000" b="1" u="sng" dirty="0" smtClean="0">
                <a:solidFill>
                  <a:srgbClr val="FF0000"/>
                </a:solidFill>
              </a:rPr>
              <a:t>Odgađanja</a:t>
            </a:r>
            <a:r>
              <a:rPr lang="hr-HR" sz="1000" b="1" u="sng" baseline="0" dirty="0" smtClean="0">
                <a:solidFill>
                  <a:srgbClr val="FF0000"/>
                </a:solidFill>
              </a:rPr>
              <a:t> zbog različitih nivoa važnosti </a:t>
            </a:r>
            <a:r>
              <a:rPr lang="hr-HR" sz="1000" b="1" u="sng" baseline="0" dirty="0" smtClean="0">
                <a:solidFill>
                  <a:srgbClr val="FF0000"/>
                </a:solidFill>
              </a:rPr>
              <a:t>istraga internet kriminala </a:t>
            </a:r>
            <a:r>
              <a:rPr lang="hr-HR" sz="1000" b="1" u="sng" baseline="0" dirty="0" smtClean="0">
                <a:solidFill>
                  <a:srgbClr val="FF0000"/>
                </a:solidFill>
              </a:rPr>
              <a:t>u različitim zemljama</a:t>
            </a:r>
            <a:r>
              <a:rPr lang="en-GB" sz="1000" b="1" u="sng" dirty="0" smtClean="0">
                <a:solidFill>
                  <a:srgbClr val="FF0000"/>
                </a:solidFill>
              </a:rPr>
              <a:t>:</a:t>
            </a:r>
          </a:p>
          <a:p>
            <a:endParaRPr lang="hr-HR" sz="1000" dirty="0" smtClean="0">
              <a:solidFill>
                <a:srgbClr val="FF0000"/>
              </a:solidFill>
            </a:endParaRPr>
          </a:p>
          <a:p>
            <a:r>
              <a:rPr lang="hr-HR" sz="1000" dirty="0" smtClean="0">
                <a:solidFill>
                  <a:srgbClr val="FF0000"/>
                </a:solidFill>
              </a:rPr>
              <a:t>Sve zemlje nemaju specijalizovane</a:t>
            </a:r>
            <a:r>
              <a:rPr lang="hr-HR" sz="1000" baseline="0" dirty="0" smtClean="0">
                <a:solidFill>
                  <a:srgbClr val="FF0000"/>
                </a:solidFill>
              </a:rPr>
              <a:t> strukture u organima za </a:t>
            </a:r>
            <a:r>
              <a:rPr lang="hr-HR" sz="1000" baseline="0" dirty="0" smtClean="0">
                <a:solidFill>
                  <a:srgbClr val="FF0000"/>
                </a:solidFill>
              </a:rPr>
              <a:t>sprovođenje </a:t>
            </a:r>
            <a:r>
              <a:rPr lang="hr-HR" sz="1000" baseline="0" dirty="0" smtClean="0">
                <a:solidFill>
                  <a:srgbClr val="FF0000"/>
                </a:solidFill>
              </a:rPr>
              <a:t>zakona i u pravosuđu koji su obučeni da se bave istragama </a:t>
            </a:r>
            <a:r>
              <a:rPr lang="hr-HR" sz="1000" baseline="0" dirty="0" smtClean="0">
                <a:solidFill>
                  <a:srgbClr val="FF0000"/>
                </a:solidFill>
              </a:rPr>
              <a:t>internet kriminala</a:t>
            </a:r>
            <a:r>
              <a:rPr lang="hr-HR" sz="1000" baseline="0" dirty="0" smtClean="0">
                <a:solidFill>
                  <a:srgbClr val="FF0000"/>
                </a:solidFill>
              </a:rPr>
              <a:t>. </a:t>
            </a:r>
            <a:endParaRPr lang="en-GB" sz="1000" dirty="0" smtClean="0">
              <a:solidFill>
                <a:srgbClr val="FF0000"/>
              </a:solidFill>
            </a:endParaRPr>
          </a:p>
          <a:p>
            <a:endParaRPr lang="en-GB" sz="1000" dirty="0" smtClean="0">
              <a:solidFill>
                <a:srgbClr val="FF0000"/>
              </a:solidFill>
            </a:endParaRPr>
          </a:p>
          <a:p>
            <a:endParaRPr lang="en-GB" sz="1000" dirty="0" smtClean="0">
              <a:solidFill>
                <a:srgbClr val="FF0000"/>
              </a:solidFill>
            </a:endParaRPr>
          </a:p>
          <a:p>
            <a:r>
              <a:rPr lang="hr-HR" sz="1000" b="1" u="sng" dirty="0" smtClean="0">
                <a:solidFill>
                  <a:srgbClr val="FF0000"/>
                </a:solidFill>
              </a:rPr>
              <a:t>Obezbeđivanje tehničke i ekspertske podrške</a:t>
            </a:r>
            <a:r>
              <a:rPr lang="en-GB" sz="1000" b="1" u="sng" dirty="0" smtClean="0">
                <a:solidFill>
                  <a:srgbClr val="FF0000"/>
                </a:solidFill>
              </a:rPr>
              <a:t>:</a:t>
            </a:r>
          </a:p>
          <a:p>
            <a:endParaRPr lang="en-GB" sz="1000" dirty="0" smtClean="0">
              <a:solidFill>
                <a:srgbClr val="FF0000"/>
              </a:solidFill>
            </a:endParaRPr>
          </a:p>
          <a:p>
            <a:r>
              <a:rPr lang="hr-HR" sz="1000" dirty="0" smtClean="0">
                <a:solidFill>
                  <a:srgbClr val="FF0000"/>
                </a:solidFill>
              </a:rPr>
              <a:t>Tehnička i ekspertska</a:t>
            </a:r>
            <a:r>
              <a:rPr lang="hr-HR" sz="1000" baseline="0" dirty="0" smtClean="0">
                <a:solidFill>
                  <a:srgbClr val="FF0000"/>
                </a:solidFill>
              </a:rPr>
              <a:t> podrška može biti pružena </a:t>
            </a:r>
            <a:r>
              <a:rPr lang="hr-HR" sz="1000" baseline="0" dirty="0" smtClean="0">
                <a:solidFill>
                  <a:srgbClr val="FF0000"/>
                </a:solidFill>
              </a:rPr>
              <a:t>tako </a:t>
            </a:r>
            <a:r>
              <a:rPr lang="hr-HR" sz="1000" baseline="0" dirty="0" smtClean="0">
                <a:solidFill>
                  <a:srgbClr val="FF0000"/>
                </a:solidFill>
              </a:rPr>
              <a:t>što će se biti dovoljno precizno prilikom pripreme </a:t>
            </a:r>
            <a:r>
              <a:rPr lang="hr-HR" sz="1000" i="1" baseline="0" dirty="0" smtClean="0">
                <a:solidFill>
                  <a:srgbClr val="FF0000"/>
                </a:solidFill>
              </a:rPr>
              <a:t>MLAT</a:t>
            </a:r>
            <a:r>
              <a:rPr lang="hr-HR" sz="1000" baseline="0" dirty="0" smtClean="0">
                <a:solidFill>
                  <a:srgbClr val="FF0000"/>
                </a:solidFill>
              </a:rPr>
              <a:t> zahteva i pružanja tačnih detalja </a:t>
            </a:r>
            <a:r>
              <a:rPr lang="hr-HR" sz="1000" baseline="0" dirty="0" smtClean="0">
                <a:solidFill>
                  <a:srgbClr val="FF0000"/>
                </a:solidFill>
              </a:rPr>
              <a:t>o tome koje </a:t>
            </a:r>
            <a:r>
              <a:rPr lang="hr-HR" sz="1000" baseline="0" dirty="0" smtClean="0">
                <a:solidFill>
                  <a:srgbClr val="FF0000"/>
                </a:solidFill>
              </a:rPr>
              <a:t>istražne radnje je neophodno preduzeti, te koje rezultate tražite (</a:t>
            </a:r>
            <a:r>
              <a:rPr lang="hr-HR" sz="1000" u="sng" baseline="0" dirty="0" smtClean="0">
                <a:solidFill>
                  <a:srgbClr val="FF0000"/>
                </a:solidFill>
              </a:rPr>
              <a:t>videti slajd 55</a:t>
            </a:r>
            <a:r>
              <a:rPr lang="hr-HR" sz="1000" baseline="0" dirty="0" smtClean="0">
                <a:solidFill>
                  <a:srgbClr val="FF0000"/>
                </a:solidFill>
              </a:rPr>
              <a:t>). Ova </a:t>
            </a:r>
            <a:r>
              <a:rPr lang="hr-HR" sz="1000" baseline="0" dirty="0" smtClean="0">
                <a:solidFill>
                  <a:srgbClr val="FF0000"/>
                </a:solidFill>
              </a:rPr>
              <a:t>pitanja </a:t>
            </a:r>
            <a:r>
              <a:rPr lang="hr-HR" sz="1000" baseline="0" dirty="0" smtClean="0">
                <a:solidFill>
                  <a:srgbClr val="FF0000"/>
                </a:solidFill>
              </a:rPr>
              <a:t>mogu biti pokrenuta tokom direktnih i neformalnih kontakata između službenika za provođenje zakona i tužilaca. </a:t>
            </a:r>
            <a:endParaRPr lang="hr-HR" sz="1000" dirty="0" smtClean="0">
              <a:solidFill>
                <a:srgbClr val="FF0000"/>
              </a:solidFill>
            </a:endParaRPr>
          </a:p>
          <a:p>
            <a:endParaRPr lang="hr-HR" sz="1000" dirty="0" smtClean="0">
              <a:solidFill>
                <a:srgbClr val="FF0000"/>
              </a:solidFill>
            </a:endParaRPr>
          </a:p>
          <a:p>
            <a:r>
              <a:rPr lang="hr-HR" sz="1000" dirty="0" smtClean="0">
                <a:solidFill>
                  <a:srgbClr val="FF0000"/>
                </a:solidFill>
              </a:rPr>
              <a:t>Ova</a:t>
            </a:r>
            <a:r>
              <a:rPr lang="hr-HR" sz="1000" baseline="0" dirty="0" smtClean="0">
                <a:solidFill>
                  <a:srgbClr val="FF0000"/>
                </a:solidFill>
              </a:rPr>
              <a:t> podrška može biti pružena u više formalnom kontekstu potpisivanjem sporazuma o zajedničkom istražnom timu (</a:t>
            </a:r>
            <a:r>
              <a:rPr lang="hr-HR" sz="1000" i="1" baseline="0" dirty="0" smtClean="0">
                <a:solidFill>
                  <a:srgbClr val="FF0000"/>
                </a:solidFill>
              </a:rPr>
              <a:t>JIT</a:t>
            </a:r>
            <a:r>
              <a:rPr lang="hr-HR" sz="1000" baseline="0" dirty="0" smtClean="0">
                <a:solidFill>
                  <a:srgbClr val="FF0000"/>
                </a:solidFill>
              </a:rPr>
              <a:t>) (</a:t>
            </a:r>
            <a:r>
              <a:rPr lang="hr-HR" sz="1000" u="sng" baseline="0" dirty="0" smtClean="0">
                <a:solidFill>
                  <a:srgbClr val="FF0000"/>
                </a:solidFill>
              </a:rPr>
              <a:t>videti slajd 61</a:t>
            </a:r>
            <a:r>
              <a:rPr lang="hr-HR" sz="1000" baseline="0" dirty="0" smtClean="0">
                <a:solidFill>
                  <a:srgbClr val="FF0000"/>
                </a:solidFill>
              </a:rPr>
              <a:t>). </a:t>
            </a:r>
            <a:endParaRPr lang="en-GB" sz="1000" dirty="0" smtClean="0">
              <a:solidFill>
                <a:srgbClr val="FF0000"/>
              </a:solidFill>
            </a:endParaRPr>
          </a:p>
          <a:p>
            <a:endParaRPr lang="hr-HR" sz="1000" dirty="0" smtClean="0"/>
          </a:p>
          <a:p>
            <a:r>
              <a:rPr lang="hr-HR" sz="1000" dirty="0" smtClean="0"/>
              <a:t>Uopšte,</a:t>
            </a:r>
            <a:r>
              <a:rPr lang="hr-HR" sz="1000" baseline="0" dirty="0" smtClean="0"/>
              <a:t> dobra je ideja ograničiti sve </a:t>
            </a:r>
            <a:r>
              <a:rPr lang="hr-HR" sz="1000" i="1" baseline="0" dirty="0" smtClean="0"/>
              <a:t>MLAT</a:t>
            </a:r>
            <a:r>
              <a:rPr lang="hr-HR" sz="1000" baseline="0" dirty="0" smtClean="0"/>
              <a:t> zahteve na istražne radnje koje ni na koji način ne možete uraditi sami. Na primer, ako vam je potrebno da se računar oduzme i analizira, najbolja opcija je da samo tražite da organ za </a:t>
            </a:r>
            <a:r>
              <a:rPr lang="hr-HR" sz="1000" baseline="0" dirty="0" smtClean="0"/>
              <a:t>sprovođenje </a:t>
            </a:r>
            <a:r>
              <a:rPr lang="hr-HR" sz="1000" baseline="0" dirty="0" smtClean="0"/>
              <a:t>zakona od kojeg tražite pomoć oduzme relevantni računar i pošalje ga. Onda možete tražiti od svojih službenika za </a:t>
            </a:r>
            <a:r>
              <a:rPr lang="hr-HR" sz="1000" baseline="0" dirty="0" smtClean="0"/>
              <a:t>sprovođenje </a:t>
            </a:r>
            <a:r>
              <a:rPr lang="hr-HR" sz="1000" baseline="0" dirty="0" smtClean="0"/>
              <a:t>zakona ili </a:t>
            </a:r>
            <a:r>
              <a:rPr lang="hr-HR" sz="1000" baseline="0" dirty="0" smtClean="0"/>
              <a:t>eksperata </a:t>
            </a:r>
            <a:r>
              <a:rPr lang="hr-HR" sz="1000" baseline="0" dirty="0" smtClean="0"/>
              <a:t>da analiziraju računar i da </a:t>
            </a:r>
            <a:r>
              <a:rPr lang="hr-HR" sz="1000" baseline="0" dirty="0" smtClean="0"/>
              <a:t>se uvere da </a:t>
            </a:r>
            <a:r>
              <a:rPr lang="hr-HR" sz="1000" baseline="0" dirty="0" smtClean="0"/>
              <a:t>su procedure koje se pri tome slede u skladu sa vašom nacionalnom legislativom. </a:t>
            </a:r>
            <a:endParaRPr lang="en-US" sz="1000"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222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hr-HR" dirty="0" smtClean="0"/>
              <a:t>Na</a:t>
            </a:r>
            <a:r>
              <a:rPr lang="hr-HR" baseline="0" dirty="0" smtClean="0"/>
              <a:t> primer, može biti interesantno da se dublje istraže tradicionalni oblici istraga, kao što je pribavljanje izjava svedoka ili bankovnih dokumenata i finansijskih dokaza (slajdovi 56 i 57).</a:t>
            </a:r>
          </a:p>
          <a:p>
            <a:endParaRPr lang="hr-HR" baseline="0" dirty="0" smtClean="0"/>
          </a:p>
          <a:p>
            <a:r>
              <a:rPr lang="hr-HR" baseline="0" dirty="0" smtClean="0"/>
              <a:t>Internet kriminal </a:t>
            </a:r>
            <a:r>
              <a:rPr lang="hr-HR" baseline="0" dirty="0" smtClean="0"/>
              <a:t>može izgledati kao virtuelni </a:t>
            </a:r>
            <a:r>
              <a:rPr lang="hr-HR" baseline="0" dirty="0" smtClean="0"/>
              <a:t>svet, </a:t>
            </a:r>
            <a:r>
              <a:rPr lang="hr-HR" baseline="0" dirty="0" smtClean="0"/>
              <a:t>ali ljudi mogu počiniti ove prestupe iz istih osnovnih motiva kao i bilo koja druga krivična dela. </a:t>
            </a:r>
          </a:p>
          <a:p>
            <a:endParaRPr lang="hr-HR" baseline="0" dirty="0" smtClean="0"/>
          </a:p>
          <a:p>
            <a:r>
              <a:rPr lang="hr-HR" dirty="0" smtClean="0"/>
              <a:t>Praćenje “toka novca” i utvrđivanje ko profitira</a:t>
            </a:r>
            <a:r>
              <a:rPr lang="hr-HR" baseline="0" dirty="0" smtClean="0"/>
              <a:t> </a:t>
            </a:r>
            <a:r>
              <a:rPr lang="hr-HR" baseline="0" dirty="0" smtClean="0"/>
              <a:t>na osnovu takvog </a:t>
            </a:r>
            <a:r>
              <a:rPr lang="hr-HR" baseline="0" dirty="0" smtClean="0"/>
              <a:t>prestupa je često jedan od najučestalijih i najjednostavnijih načina da se </a:t>
            </a:r>
            <a:r>
              <a:rPr lang="hr-HR" baseline="0" dirty="0" smtClean="0"/>
              <a:t>internet kriminal </a:t>
            </a:r>
            <a:r>
              <a:rPr lang="hr-HR" baseline="0" dirty="0" smtClean="0"/>
              <a:t>efektivno istražuje. </a:t>
            </a:r>
            <a:endParaRPr lang="hr-HR" dirty="0" smtClean="0"/>
          </a:p>
          <a:p>
            <a:endParaRPr lang="hr-HR" dirty="0" smtClean="0"/>
          </a:p>
          <a:p>
            <a:endParaRPr lang="hr-HR" dirty="0" smtClean="0"/>
          </a:p>
          <a:p>
            <a:endParaRPr lang="hr-HR" dirty="0" smtClean="0"/>
          </a:p>
          <a:p>
            <a:endParaRPr lang="en-US" dirty="0" smtClean="0"/>
          </a:p>
        </p:txBody>
      </p:sp>
      <p:sp>
        <p:nvSpPr>
          <p:cNvPr id="52228" name="Espace réservé du numéro de diapositive 3"/>
          <p:cNvSpPr>
            <a:spLocks noGrp="1"/>
          </p:cNvSpPr>
          <p:nvPr>
            <p:ph type="sldNum" sz="quarter" idx="5"/>
          </p:nvPr>
        </p:nvSpPr>
        <p:spPr bwMode="auto">
          <a:noFill/>
          <a:ln>
            <a:miter lim="800000"/>
            <a:headEnd/>
            <a:tailEnd/>
          </a:ln>
        </p:spPr>
        <p:txBody>
          <a:bodyPr/>
          <a:lstStyle/>
          <a:p>
            <a:fld id="{FF11214D-2B2F-4A03-90B1-8FCF261A209A}" type="slidenum">
              <a:rPr lang="en-US"/>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hr-HR" dirty="0" smtClean="0"/>
              <a:t>Potrebno</a:t>
            </a:r>
            <a:r>
              <a:rPr lang="hr-HR" baseline="0" dirty="0" smtClean="0"/>
              <a:t> je da t</a:t>
            </a:r>
            <a:r>
              <a:rPr lang="hr-HR" dirty="0" smtClean="0"/>
              <a:t>rener pruži </a:t>
            </a:r>
            <a:r>
              <a:rPr lang="hr-HR" baseline="0" dirty="0" smtClean="0"/>
              <a:t>učesnicima </a:t>
            </a:r>
            <a:r>
              <a:rPr lang="hr-HR" baseline="0" dirty="0" smtClean="0"/>
              <a:t>mogućnost da postavljaju pitanja koja eventualno mogu imati </a:t>
            </a:r>
            <a:r>
              <a:rPr lang="hr-HR" baseline="0" dirty="0" smtClean="0"/>
              <a:t>veze </a:t>
            </a:r>
            <a:r>
              <a:rPr lang="hr-HR" baseline="0" dirty="0" smtClean="0"/>
              <a:t>sa delom Dva lekcije.</a:t>
            </a:r>
            <a:endParaRPr lang="en-GB" dirty="0" smtClean="0"/>
          </a:p>
        </p:txBody>
      </p:sp>
      <p:sp>
        <p:nvSpPr>
          <p:cNvPr id="54276" name="Slide Number Placeholder 3"/>
          <p:cNvSpPr>
            <a:spLocks noGrp="1"/>
          </p:cNvSpPr>
          <p:nvPr>
            <p:ph type="sldNum" sz="quarter" idx="5"/>
          </p:nvPr>
        </p:nvSpPr>
        <p:spPr bwMode="auto">
          <a:noFill/>
          <a:ln>
            <a:miter lim="800000"/>
            <a:headEnd/>
            <a:tailEnd/>
          </a:ln>
        </p:spPr>
        <p:txBody>
          <a:bodyPr/>
          <a:lstStyle/>
          <a:p>
            <a:pPr eaLnBrk="1" hangingPunct="1"/>
            <a:fld id="{94158ACD-638F-4979-89E6-9FCC16AAA9B9}" type="slidenum">
              <a:rPr lang="en-GB"/>
              <a:pPr eaLnBrk="1" hangingPunct="1"/>
              <a:t>32</a:t>
            </a:fld>
            <a:endParaRPr lang="en-GB"/>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36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l-SI" smtClean="0"/>
          </a:p>
        </p:txBody>
      </p:sp>
      <p:sp>
        <p:nvSpPr>
          <p:cNvPr id="12292" name="Slide Number Placeholder 3"/>
          <p:cNvSpPr>
            <a:spLocks noGrp="1"/>
          </p:cNvSpPr>
          <p:nvPr>
            <p:ph type="sldNum" sz="quarter" idx="5"/>
          </p:nvPr>
        </p:nvSpPr>
        <p:spPr bwMode="auto">
          <a:noFill/>
          <a:ln>
            <a:miter lim="800000"/>
            <a:headEnd/>
            <a:tailEnd/>
          </a:ln>
        </p:spPr>
        <p:txBody>
          <a:bodyPr/>
          <a:lstStyle/>
          <a:p>
            <a:fld id="{80E6699C-EB00-4FCB-8624-E1AA5329DF10}"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BA"/>
          </a:p>
        </p:txBody>
      </p:sp>
      <p:sp>
        <p:nvSpPr>
          <p:cNvPr id="4" name="Slide Number Placeholder 3"/>
          <p:cNvSpPr>
            <a:spLocks noGrp="1"/>
          </p:cNvSpPr>
          <p:nvPr>
            <p:ph type="sldNum" sz="quarter" idx="10"/>
          </p:nvPr>
        </p:nvSpPr>
        <p:spPr/>
        <p:txBody>
          <a:bodyPr/>
          <a:lstStyle/>
          <a:p>
            <a:fld id="{108AF315-A849-45FE-9BCE-E61C32E1870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FA037553-0B7C-4F78-86AE-EED8920515AD}" type="datetimeFigureOut">
              <a:rPr lang="en-GB"/>
              <a:pPr>
                <a:defRPr/>
              </a:pPr>
              <a:t>08/10/2017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7F69BC0C-9EF8-471C-9FB7-C9F8694A7A66}"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6E37357-7AE0-413E-9687-13A42B9060EE}" type="datetimeFigureOut">
              <a:rPr lang="en-GB"/>
              <a:pPr>
                <a:defRPr/>
              </a:pPr>
              <a:t>08/10/2017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B3512A53-9759-46BB-9692-02B18860EDEB}"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52736"/>
            <a:ext cx="2057400" cy="507342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052736"/>
            <a:ext cx="6019800" cy="50734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44A911A-98E6-4BB6-9D2B-DFF53056FFDB}" type="datetimeFigureOut">
              <a:rPr lang="en-GB"/>
              <a:pPr>
                <a:defRPr/>
              </a:pPr>
              <a:t>08/10/2017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DA1DDA44-B6FB-4C09-8895-57B561D11892}"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C540B87-2D17-43B6-9A88-CCC9E6B92D37}" type="datetimeFigureOut">
              <a:rPr lang="en-GB"/>
              <a:pPr>
                <a:defRPr/>
              </a:pPr>
              <a:t>08/10/2017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F64309AD-6E04-48E4-AB67-4F764BB780C0}"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A472F84-3176-4BB9-975E-588A8E98C924}" type="datetimeFigureOut">
              <a:rPr lang="en-GB"/>
              <a:pPr>
                <a:defRPr/>
              </a:pPr>
              <a:t>08/10/2017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99C0BED3-3B29-4FBE-BD25-5DA0A38E436B}"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204864"/>
            <a:ext cx="4038600" cy="3921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2204864"/>
            <a:ext cx="4038600" cy="3921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3"/>
          <p:cNvSpPr>
            <a:spLocks noGrp="1"/>
          </p:cNvSpPr>
          <p:nvPr>
            <p:ph type="dt" sz="half" idx="10"/>
          </p:nvPr>
        </p:nvSpPr>
        <p:spPr/>
        <p:txBody>
          <a:bodyPr/>
          <a:lstStyle>
            <a:lvl1pPr>
              <a:defRPr/>
            </a:lvl1pPr>
          </a:lstStyle>
          <a:p>
            <a:pPr>
              <a:defRPr/>
            </a:pPr>
            <a:fld id="{D2274FEF-DE90-4C87-A16D-CBECE79ABFB1}" type="datetimeFigureOut">
              <a:rPr lang="en-GB"/>
              <a:pPr>
                <a:defRPr/>
              </a:pPr>
              <a:t>08/10/2017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9DB5240A-EC9A-46A4-8597-55A568F1F454}"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67544" y="220486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67544" y="2852936"/>
            <a:ext cx="4040188" cy="327034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4008" y="220486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4008" y="2852936"/>
            <a:ext cx="4041775" cy="331236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DBE7D1D-C09C-4A36-8FF8-7F521653F68F}" type="datetimeFigureOut">
              <a:rPr lang="en-GB"/>
              <a:pPr>
                <a:defRPr/>
              </a:pPr>
              <a:t>08/10/2017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fld id="{AA0EAC2F-AD27-4018-85C2-441A050675D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818E5940-1413-4869-8256-0D16B5C5D0D5}" type="datetimeFigureOut">
              <a:rPr lang="en-GB"/>
              <a:pPr>
                <a:defRPr/>
              </a:pPr>
              <a:t>08/10/2017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E5E08F7A-050F-43F7-BE69-D7235251DA76}"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472F213-7BD2-4FB6-A0F4-08123E8F08AC}" type="datetimeFigureOut">
              <a:rPr lang="en-GB"/>
              <a:pPr>
                <a:defRPr/>
              </a:pPr>
              <a:t>08/10/2017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fld id="{69D79CA6-3B59-45DD-913E-C4DC52DF3D75}"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63888" y="1052736"/>
            <a:ext cx="5111750" cy="51001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7544" y="2420888"/>
            <a:ext cx="3008313" cy="372209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99AC26-BA64-409B-8955-626BA62C9ADC}" type="datetimeFigureOut">
              <a:rPr lang="en-GB"/>
              <a:pPr>
                <a:defRPr/>
              </a:pPr>
              <a:t>08/10/2017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74046D74-08CA-452C-992A-869A54B87AA1}"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052735"/>
            <a:ext cx="5486400" cy="367483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997BA0-4A20-4BAC-BD49-756630CB8D6B}" type="datetimeFigureOut">
              <a:rPr lang="en-GB"/>
              <a:pPr>
                <a:defRPr/>
              </a:pPr>
              <a:t>08/10/2017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1FBE4FB5-50FD-4CC6-BF8B-F3BCE2637B9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68313" y="1052513"/>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68313" y="2276475"/>
            <a:ext cx="8229600" cy="3917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D3047C72-3BB5-4DB1-B16A-7AB7EC7B4E2E}" type="datetimeFigureOut">
              <a:rPr lang="en-GB"/>
              <a:pPr>
                <a:defRPr/>
              </a:pPr>
              <a:t>08/10/2017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93C6A753-1B14-4916-B06B-F55F67A03BB5}" type="slidenum">
              <a:rPr lang="en-GB"/>
              <a:pPr/>
              <a:t>‹#›</a:t>
            </a:fld>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032" name="Picture 4"/>
          <p:cNvPicPr>
            <a:picLocks noChangeAspect="1" noChangeArrowheads="1"/>
          </p:cNvPicPr>
          <p:nvPr/>
        </p:nvPicPr>
        <p:blipFill>
          <a:blip r:embed="rId13" cstate="print"/>
          <a:srcRect/>
          <a:stretch>
            <a:fillRect/>
          </a:stretch>
        </p:blipFill>
        <p:spPr bwMode="auto">
          <a:xfrm>
            <a:off x="-9525" y="-22225"/>
            <a:ext cx="1322388" cy="1079500"/>
          </a:xfrm>
          <a:prstGeom prst="rect">
            <a:avLst/>
          </a:prstGeom>
          <a:noFill/>
          <a:ln w="9525">
            <a:noFill/>
            <a:miter lim="800000"/>
            <a:headEnd/>
            <a:tailEnd/>
          </a:ln>
        </p:spPr>
      </p:pic>
      <p:sp>
        <p:nvSpPr>
          <p:cNvPr id="9" name="TextBox 13"/>
          <p:cNvSpPr txBox="1">
            <a:spLocks noChangeArrowheads="1"/>
          </p:cNvSpPr>
          <p:nvPr/>
        </p:nvSpPr>
        <p:spPr bwMode="auto">
          <a:xfrm>
            <a:off x="1258888" y="-33338"/>
            <a:ext cx="3817937" cy="1262063"/>
          </a:xfrm>
          <a:prstGeom prst="rect">
            <a:avLst/>
          </a:prstGeom>
          <a:noFill/>
          <a:ln>
            <a:noFill/>
          </a:ln>
          <a:extLst/>
        </p:spPr>
        <p:txBody>
          <a:bodyPr>
            <a:spAutoFit/>
          </a:bodyPr>
          <a:lstStyle>
            <a:lvl1pPr>
              <a:defRPr sz="3200">
                <a:solidFill>
                  <a:schemeClr val="tx1"/>
                </a:solidFill>
                <a:latin typeface="Calibri" charset="0"/>
                <a:ea typeface="MS PGothic" charset="0"/>
                <a:cs typeface="MS PGothic" charset="0"/>
              </a:defRPr>
            </a:lvl1pPr>
            <a:lvl2pPr>
              <a:defRPr sz="2800">
                <a:solidFill>
                  <a:schemeClr val="tx1"/>
                </a:solidFill>
                <a:latin typeface="Calibri" charset="0"/>
                <a:ea typeface="MS PGothic" charset="0"/>
                <a:cs typeface="MS PGothic" charset="0"/>
              </a:defRPr>
            </a:lvl2pPr>
            <a:lvl3pPr>
              <a:defRPr sz="2400">
                <a:solidFill>
                  <a:schemeClr val="tx1"/>
                </a:solidFill>
                <a:latin typeface="Calibri" charset="0"/>
                <a:ea typeface="MS PGothic" charset="0"/>
                <a:cs typeface="MS PGothic" charset="0"/>
              </a:defRPr>
            </a:lvl3pPr>
            <a:lvl4pPr>
              <a:defRPr sz="2000">
                <a:solidFill>
                  <a:schemeClr val="tx1"/>
                </a:solidFill>
                <a:latin typeface="Calibri" charset="0"/>
                <a:ea typeface="MS PGothic" charset="0"/>
                <a:cs typeface="MS PGothic" charset="0"/>
              </a:defRPr>
            </a:lvl4pPr>
            <a:lvl5pPr>
              <a:defRPr sz="2000">
                <a:solidFill>
                  <a:schemeClr val="tx1"/>
                </a:solidFill>
                <a:latin typeface="Calibri" charset="0"/>
                <a:ea typeface="MS PGothic" charset="0"/>
                <a:cs typeface="MS PGothic" charset="0"/>
              </a:defRPr>
            </a:lvl5pPr>
            <a:lvl6pPr eaLnBrk="0" fontAlgn="base" hangingPunct="0">
              <a:spcAft>
                <a:spcPct val="0"/>
              </a:spcAft>
              <a:buFont typeface="Arial" charset="0"/>
              <a:buChar char="»"/>
              <a:defRPr sz="2000">
                <a:solidFill>
                  <a:schemeClr val="tx1"/>
                </a:solidFill>
                <a:latin typeface="Calibri" charset="0"/>
                <a:ea typeface="MS PGothic" charset="0"/>
                <a:cs typeface="MS PGothic" charset="0"/>
              </a:defRPr>
            </a:lvl6pPr>
            <a:lvl7pPr eaLnBrk="0" fontAlgn="base" hangingPunct="0">
              <a:spcAft>
                <a:spcPct val="0"/>
              </a:spcAft>
              <a:buFont typeface="Arial" charset="0"/>
              <a:buChar char="»"/>
              <a:defRPr sz="2000">
                <a:solidFill>
                  <a:schemeClr val="tx1"/>
                </a:solidFill>
                <a:latin typeface="Calibri" charset="0"/>
                <a:ea typeface="MS PGothic" charset="0"/>
                <a:cs typeface="MS PGothic" charset="0"/>
              </a:defRPr>
            </a:lvl7pPr>
            <a:lvl8pPr eaLnBrk="0" fontAlgn="base" hangingPunct="0">
              <a:spcAft>
                <a:spcPct val="0"/>
              </a:spcAft>
              <a:buFont typeface="Arial" charset="0"/>
              <a:buChar char="»"/>
              <a:defRPr sz="2000">
                <a:solidFill>
                  <a:schemeClr val="tx1"/>
                </a:solidFill>
                <a:latin typeface="Calibri" charset="0"/>
                <a:ea typeface="MS PGothic" charset="0"/>
                <a:cs typeface="MS PGothic" charset="0"/>
              </a:defRPr>
            </a:lvl8pPr>
            <a:lvl9pPr eaLnBrk="0" fontAlgn="base" hangingPunct="0">
              <a:spcAft>
                <a:spcPct val="0"/>
              </a:spcAft>
              <a:buFont typeface="Arial" charset="0"/>
              <a:buChar char="»"/>
              <a:defRPr sz="2000">
                <a:solidFill>
                  <a:schemeClr val="tx1"/>
                </a:solidFill>
                <a:latin typeface="Calibri" charset="0"/>
                <a:ea typeface="MS PGothic" charset="0"/>
                <a:cs typeface="MS PGothic" charset="0"/>
              </a:defRPr>
            </a:lvl9pPr>
          </a:lstStyle>
          <a:p>
            <a:pPr eaLnBrk="1" hangingPunct="1">
              <a:defRPr/>
            </a:pPr>
            <a:r>
              <a:rPr lang="en-GB" b="1" dirty="0" err="1" smtClean="0">
                <a:solidFill>
                  <a:schemeClr val="bg1"/>
                </a:solidFill>
                <a:latin typeface="Arial Narrow" charset="0"/>
              </a:rPr>
              <a:t>iPROCEEDS</a:t>
            </a:r>
            <a:r>
              <a:rPr lang="en-GB" b="1" dirty="0" smtClean="0">
                <a:solidFill>
                  <a:schemeClr val="bg1"/>
                </a:solidFill>
                <a:latin typeface="Arial Narrow" charset="0"/>
              </a:rPr>
              <a:t> </a:t>
            </a:r>
          </a:p>
          <a:p>
            <a:pPr eaLnBrk="1" hangingPunct="1">
              <a:defRPr/>
            </a:pPr>
            <a:r>
              <a:rPr lang="en-GB" sz="1400" b="1" dirty="0" smtClean="0">
                <a:solidFill>
                  <a:schemeClr val="bg1"/>
                </a:solidFill>
              </a:rPr>
              <a:t>Project on targeting crime proceeds on the Internet in South-eastern Europe and Turkey</a:t>
            </a:r>
            <a:endParaRPr lang="en-US" sz="1400" dirty="0" smtClean="0">
              <a:solidFill>
                <a:schemeClr val="bg1"/>
              </a:solidFill>
            </a:endParaRPr>
          </a:p>
          <a:p>
            <a:pPr eaLnBrk="1" hangingPunct="1">
              <a:defRPr/>
            </a:pPr>
            <a:endParaRPr lang="en-GB" sz="1600" b="1" dirty="0" smtClean="0">
              <a:solidFill>
                <a:schemeClr val="bg1"/>
              </a:solidFill>
              <a:latin typeface="Arial Narrow" charset="0"/>
            </a:endParaRPr>
          </a:p>
        </p:txBody>
      </p:sp>
      <p:pic>
        <p:nvPicPr>
          <p:cNvPr id="1034" name="Picture 8" descr="http://www.coe.int/documents/16695/995226/Funded+EU%2BCOE+-+Implemented+COE+dark+background.png/643b8f9d-517b-4fad-82f4-488bde2625b0?t=1375371137000?t=1375371137000"/>
          <p:cNvPicPr>
            <a:picLocks noChangeAspect="1" noChangeArrowheads="1"/>
          </p:cNvPicPr>
          <p:nvPr/>
        </p:nvPicPr>
        <p:blipFill>
          <a:blip r:embed="rId14" cstate="print"/>
          <a:srcRect/>
          <a:stretch>
            <a:fillRect/>
          </a:stretch>
        </p:blipFill>
        <p:spPr bwMode="auto">
          <a:xfrm>
            <a:off x="4876800" y="188913"/>
            <a:ext cx="4087813" cy="711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eaLnBrk="1" hangingPunct="1"/>
            <a:endParaRPr lang="en-GB"/>
          </a:p>
        </p:txBody>
      </p:sp>
      <p:sp>
        <p:nvSpPr>
          <p:cNvPr id="12" name="Rectangle 11"/>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100" name="Picture 4"/>
          <p:cNvPicPr>
            <a:picLocks noChangeAspect="1" noChangeArrowheads="1"/>
          </p:cNvPicPr>
          <p:nvPr/>
        </p:nvPicPr>
        <p:blipFill>
          <a:blip r:embed="rId3" cstate="print"/>
          <a:srcRect/>
          <a:stretch>
            <a:fillRect/>
          </a:stretch>
        </p:blipFill>
        <p:spPr bwMode="auto">
          <a:xfrm>
            <a:off x="-9525" y="-22225"/>
            <a:ext cx="1322388" cy="1079500"/>
          </a:xfrm>
          <a:prstGeom prst="rect">
            <a:avLst/>
          </a:prstGeom>
          <a:noFill/>
          <a:ln w="9525">
            <a:noFill/>
            <a:miter lim="800000"/>
            <a:headEnd/>
            <a:tailEnd/>
          </a:ln>
        </p:spPr>
      </p:pic>
      <p:sp>
        <p:nvSpPr>
          <p:cNvPr id="4101" name="TextBox 13"/>
          <p:cNvSpPr txBox="1">
            <a:spLocks noChangeArrowheads="1"/>
          </p:cNvSpPr>
          <p:nvPr/>
        </p:nvSpPr>
        <p:spPr bwMode="auto">
          <a:xfrm>
            <a:off x="1258888" y="-33338"/>
            <a:ext cx="3817937" cy="1262063"/>
          </a:xfrm>
          <a:prstGeom prst="rect">
            <a:avLst/>
          </a:prstGeom>
          <a:noFill/>
          <a:ln w="9525">
            <a:noFill/>
            <a:miter lim="800000"/>
            <a:headEnd/>
            <a:tailEnd/>
          </a:ln>
        </p:spPr>
        <p:txBody>
          <a:bodyPr>
            <a:spAutoFit/>
          </a:bodyPr>
          <a:lstStyle/>
          <a:p>
            <a:pPr eaLnBrk="1" hangingPunct="1"/>
            <a:r>
              <a:rPr lang="en-GB" sz="3200" b="1">
                <a:solidFill>
                  <a:schemeClr val="bg1"/>
                </a:solidFill>
                <a:latin typeface="Arial Narrow" pitchFamily="34" charset="0"/>
              </a:rPr>
              <a:t>iPROCEEDS </a:t>
            </a:r>
          </a:p>
          <a:p>
            <a:pPr eaLnBrk="1" hangingPunct="1"/>
            <a:r>
              <a:rPr lang="en-GB" sz="1400" b="1">
                <a:solidFill>
                  <a:schemeClr val="bg1"/>
                </a:solidFill>
              </a:rPr>
              <a:t>Project on targeting crime proceeds on the Internet in South-eastern Europe and Turkey</a:t>
            </a:r>
            <a:endParaRPr lang="en-US" sz="1400">
              <a:solidFill>
                <a:schemeClr val="bg1"/>
              </a:solidFill>
            </a:endParaRPr>
          </a:p>
          <a:p>
            <a:pPr eaLnBrk="1" hangingPunct="1"/>
            <a:endParaRPr lang="en-GB" sz="1600" b="1">
              <a:solidFill>
                <a:schemeClr val="bg1"/>
              </a:solidFill>
              <a:latin typeface="Arial Narrow" pitchFamily="34" charset="0"/>
            </a:endParaRPr>
          </a:p>
        </p:txBody>
      </p:sp>
      <p:sp>
        <p:nvSpPr>
          <p:cNvPr id="15" name="Rectangle 14"/>
          <p:cNvSpPr/>
          <p:nvPr/>
        </p:nvSpPr>
        <p:spPr>
          <a:xfrm>
            <a:off x="0" y="6813550"/>
            <a:ext cx="9180513" cy="58738"/>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6" name="Rectangle 15"/>
          <p:cNvSpPr/>
          <p:nvPr/>
        </p:nvSpPr>
        <p:spPr>
          <a:xfrm>
            <a:off x="-36513" y="6669088"/>
            <a:ext cx="9180513" cy="239712"/>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104" name="Picture 8" descr="http://www.coe.int/documents/16695/995226/Funded+EU%2BCOE+-+Implemented+COE+dark+background.png/643b8f9d-517b-4fad-82f4-488bde2625b0?t=1375371137000?t=1375371137000"/>
          <p:cNvPicPr>
            <a:picLocks noChangeAspect="1" noChangeArrowheads="1"/>
          </p:cNvPicPr>
          <p:nvPr/>
        </p:nvPicPr>
        <p:blipFill>
          <a:blip r:embed="rId4" cstate="print"/>
          <a:srcRect/>
          <a:stretch>
            <a:fillRect/>
          </a:stretch>
        </p:blipFill>
        <p:spPr bwMode="auto">
          <a:xfrm>
            <a:off x="4876800" y="188913"/>
            <a:ext cx="4087813" cy="711200"/>
          </a:xfrm>
          <a:prstGeom prst="rect">
            <a:avLst/>
          </a:prstGeom>
          <a:noFill/>
          <a:ln w="9525">
            <a:noFill/>
            <a:miter lim="800000"/>
            <a:headEnd/>
            <a:tailEnd/>
          </a:ln>
        </p:spPr>
      </p:pic>
      <p:sp>
        <p:nvSpPr>
          <p:cNvPr id="4105" name="Title 2"/>
          <p:cNvSpPr>
            <a:spLocks noGrp="1"/>
          </p:cNvSpPr>
          <p:nvPr>
            <p:ph type="ctrTitle"/>
          </p:nvPr>
        </p:nvSpPr>
        <p:spPr/>
        <p:txBody>
          <a:bodyPr/>
          <a:lstStyle/>
          <a:p>
            <a:r>
              <a:rPr lang="sl-SI" sz="4000" dirty="0" smtClean="0"/>
              <a:t/>
            </a:r>
            <a:br>
              <a:rPr lang="sl-SI" sz="4000" dirty="0" smtClean="0"/>
            </a:br>
            <a:r>
              <a:rPr lang="sl-SI" sz="4000" dirty="0" smtClean="0"/>
              <a:t>MEĐUNARODNA SARADNJA</a:t>
            </a:r>
            <a:endParaRPr lang="en-US" sz="4000" dirty="0" smtClean="0"/>
          </a:p>
        </p:txBody>
      </p:sp>
      <p:sp>
        <p:nvSpPr>
          <p:cNvPr id="4106" name="Subtitle 3"/>
          <p:cNvSpPr>
            <a:spLocks noGrp="1"/>
          </p:cNvSpPr>
          <p:nvPr>
            <p:ph type="subTitle" idx="1"/>
          </p:nvPr>
        </p:nvSpPr>
        <p:spPr/>
        <p:txBody>
          <a:bodyPr/>
          <a:lstStyle/>
          <a:p>
            <a:r>
              <a:rPr lang="en-US" dirty="0" smtClean="0">
                <a:solidFill>
                  <a:srgbClr val="898989"/>
                </a:solidFill>
              </a:rPr>
              <a:t>Se</a:t>
            </a:r>
            <a:r>
              <a:rPr lang="hr-HR" dirty="0" smtClean="0">
                <a:solidFill>
                  <a:srgbClr val="898989"/>
                </a:solidFill>
              </a:rPr>
              <a:t>sija</a:t>
            </a:r>
            <a:r>
              <a:rPr lang="en-US" dirty="0" smtClean="0">
                <a:solidFill>
                  <a:srgbClr val="898989"/>
                </a:solidFill>
              </a:rPr>
              <a:t> </a:t>
            </a:r>
            <a:r>
              <a:rPr lang="ga-IE" dirty="0" smtClean="0">
                <a:solidFill>
                  <a:srgbClr val="898989"/>
                </a:solidFill>
              </a:rPr>
              <a:t>1.3.4</a:t>
            </a:r>
            <a:endParaRPr lang="en-US" dirty="0" smtClean="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slov 1"/>
          <p:cNvSpPr>
            <a:spLocks noGrp="1"/>
          </p:cNvSpPr>
          <p:nvPr>
            <p:ph type="title"/>
          </p:nvPr>
        </p:nvSpPr>
        <p:spPr>
          <a:xfrm>
            <a:off x="468313" y="1052513"/>
            <a:ext cx="8229600" cy="647700"/>
          </a:xfrm>
        </p:spPr>
        <p:txBody>
          <a:bodyPr/>
          <a:lstStyle/>
          <a:p>
            <a:r>
              <a:rPr lang="hr-HR" sz="2800" b="1" dirty="0" smtClean="0"/>
              <a:t>Međunarodna saradnja</a:t>
            </a:r>
            <a:r>
              <a:rPr lang="en-US" sz="2800" b="1" dirty="0" smtClean="0"/>
              <a:t> </a:t>
            </a:r>
            <a:r>
              <a:rPr lang="en-US" sz="2800" b="1" dirty="0" smtClean="0">
                <a:solidFill>
                  <a:srgbClr val="000000"/>
                </a:solidFill>
              </a:rPr>
              <a:t>– </a:t>
            </a:r>
            <a:r>
              <a:rPr lang="sl-SI" sz="2800" dirty="0" smtClean="0">
                <a:solidFill>
                  <a:srgbClr val="000000"/>
                </a:solidFill>
              </a:rPr>
              <a:t>opšta načela</a:t>
            </a:r>
            <a:endParaRPr lang="en-US" sz="2800" dirty="0" smtClean="0">
              <a:solidFill>
                <a:srgbClr val="000000"/>
              </a:solidFill>
            </a:endParaRPr>
          </a:p>
        </p:txBody>
      </p:sp>
      <p:graphicFrame>
        <p:nvGraphicFramePr>
          <p:cNvPr id="4" name="Označba mesta vsebine 3"/>
          <p:cNvGraphicFramePr>
            <a:graphicFrameLocks noGrp="1"/>
          </p:cNvGraphicFramePr>
          <p:nvPr>
            <p:ph idx="1"/>
          </p:nvPr>
        </p:nvGraphicFramePr>
        <p:xfrm>
          <a:off x="468313" y="1773238"/>
          <a:ext cx="8064500" cy="4824412"/>
        </p:xfrm>
        <a:graphic>
          <a:graphicData uri="http://schemas.openxmlformats.org/drawingml/2006/table">
            <a:tbl>
              <a:tblPr firstRow="1" bandRow="1">
                <a:tableStyleId>{5C22544A-7EE6-4342-B048-85BDC9FD1C3A}</a:tableStyleId>
              </a:tblPr>
              <a:tblGrid>
                <a:gridCol w="3959854"/>
                <a:gridCol w="4104646"/>
              </a:tblGrid>
              <a:tr h="4824412">
                <a:tc>
                  <a:txBody>
                    <a:bodyPr/>
                    <a:lstStyle/>
                    <a:p>
                      <a:pPr marL="0" indent="0" algn="ctr">
                        <a:buNone/>
                        <a:defRPr/>
                      </a:pPr>
                      <a:r>
                        <a:rPr lang="hr-HR" sz="2200" b="1" noProof="0" dirty="0" smtClean="0">
                          <a:solidFill>
                            <a:srgbClr val="000000"/>
                          </a:solidFill>
                        </a:rPr>
                        <a:t>Konvencija iz Budimpešte</a:t>
                      </a:r>
                      <a:r>
                        <a:rPr lang="hr-HR" sz="2200" b="1" baseline="0" noProof="0" dirty="0" smtClean="0">
                          <a:solidFill>
                            <a:srgbClr val="000000"/>
                          </a:solidFill>
                        </a:rPr>
                        <a:t> </a:t>
                      </a:r>
                      <a:endParaRPr lang="en-GB" sz="2200" b="1" noProof="0" dirty="0" smtClean="0">
                        <a:solidFill>
                          <a:srgbClr val="000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altLang="sl-SI" sz="1600" noProof="0" dirty="0" smtClean="0">
                          <a:solidFill>
                            <a:srgbClr val="000000"/>
                          </a:solidFill>
                        </a:rPr>
                        <a:t>(</a:t>
                      </a:r>
                      <a:r>
                        <a:rPr lang="hr-HR" altLang="sl-SI" sz="1600" noProof="0" dirty="0" smtClean="0">
                          <a:solidFill>
                            <a:srgbClr val="000000"/>
                          </a:solidFill>
                        </a:rPr>
                        <a:t>Članovi</a:t>
                      </a:r>
                      <a:r>
                        <a:rPr lang="en-GB" altLang="sl-SI" sz="1600" noProof="0" dirty="0" smtClean="0">
                          <a:solidFill>
                            <a:srgbClr val="000000"/>
                          </a:solidFill>
                        </a:rPr>
                        <a:t> 23-25)</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altLang="sl-SI" sz="2000" noProof="0" dirty="0" smtClean="0">
                        <a:solidFill>
                          <a:srgbClr val="000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altLang="sl-SI" sz="200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hr-HR" sz="1800" b="0" baseline="0" noProof="0" dirty="0" smtClean="0">
                          <a:solidFill>
                            <a:srgbClr val="000000"/>
                          </a:solidFill>
                        </a:rPr>
                        <a:t>Potpisnice će međusobno pružiti pomoć u svrhu instraga ili postupaka u vezi sa: </a:t>
                      </a:r>
                      <a:endParaRPr lang="en-GB" sz="1800" b="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b="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 </a:t>
                      </a:r>
                      <a:r>
                        <a:rPr lang="hr-HR" sz="1800" b="0" noProof="0" dirty="0" smtClean="0">
                          <a:solidFill>
                            <a:srgbClr val="000000"/>
                          </a:solidFill>
                        </a:rPr>
                        <a:t>Internnet</a:t>
                      </a:r>
                      <a:r>
                        <a:rPr lang="hr-HR" sz="1800" b="0" baseline="0" noProof="0" dirty="0" smtClean="0">
                          <a:solidFill>
                            <a:srgbClr val="000000"/>
                          </a:solidFill>
                        </a:rPr>
                        <a:t> </a:t>
                      </a:r>
                      <a:r>
                        <a:rPr lang="hr-HR" sz="1800" b="0" baseline="0" noProof="0" dirty="0" smtClean="0">
                          <a:solidFill>
                            <a:srgbClr val="000000"/>
                          </a:solidFill>
                        </a:rPr>
                        <a:t>kriminalom</a:t>
                      </a:r>
                      <a:r>
                        <a:rPr lang="en-GB" sz="1800" b="0" noProof="0" dirty="0" smtClean="0">
                          <a:solidFill>
                            <a:srgbClr val="000000"/>
                          </a:solidFill>
                        </a:rPr>
                        <a:t> (</a:t>
                      </a:r>
                      <a:r>
                        <a:rPr lang="hr-HR" sz="1800" b="0" noProof="0" dirty="0" smtClean="0">
                          <a:solidFill>
                            <a:srgbClr val="000000"/>
                          </a:solidFill>
                        </a:rPr>
                        <a:t>članovi</a:t>
                      </a:r>
                      <a:r>
                        <a:rPr lang="en-GB" sz="1800" b="0" noProof="0" dirty="0" smtClean="0">
                          <a:solidFill>
                            <a:srgbClr val="000000"/>
                          </a:solidFill>
                        </a:rPr>
                        <a:t> 2-10)</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0" noProof="0" dirty="0" smtClean="0">
                          <a:solidFill>
                            <a:srgbClr val="000000"/>
                          </a:solidFill>
                        </a:rPr>
                        <a:t>- </a:t>
                      </a:r>
                      <a:r>
                        <a:rPr lang="hr-HR" sz="1800" b="0" noProof="0" dirty="0" smtClean="0">
                          <a:solidFill>
                            <a:srgbClr val="000000"/>
                          </a:solidFill>
                        </a:rPr>
                        <a:t>Ili</a:t>
                      </a:r>
                      <a:r>
                        <a:rPr lang="hr-HR" sz="1800" b="0" baseline="0" noProof="0" dirty="0" smtClean="0">
                          <a:solidFill>
                            <a:srgbClr val="000000"/>
                          </a:solidFill>
                        </a:rPr>
                        <a:t> za prikupljanje dokaza o krivičnom delu u </a:t>
                      </a:r>
                      <a:r>
                        <a:rPr lang="hr-HR" sz="1800" b="0" u="sng" baseline="0" noProof="0" dirty="0" smtClean="0">
                          <a:solidFill>
                            <a:srgbClr val="000000"/>
                          </a:solidFill>
                        </a:rPr>
                        <a:t>elektronskom obliku</a:t>
                      </a:r>
                      <a:r>
                        <a:rPr lang="en-GB" sz="1800" b="0" noProof="0" dirty="0" smtClean="0">
                          <a:solidFill>
                            <a:srgbClr val="000000"/>
                          </a:solidFill>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GB" altLang="sl-SI" sz="2200" noProof="0" dirty="0" smtClean="0">
                        <a:solidFill>
                          <a:srgbClr val="000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altLang="sl-SI" sz="2200" noProof="0" dirty="0" smtClean="0">
                        <a:solidFill>
                          <a:srgbClr val="000000"/>
                        </a:solidFill>
                      </a:endParaRPr>
                    </a:p>
                    <a:p>
                      <a:pPr marL="0" indent="0" algn="ctr">
                        <a:buNone/>
                        <a:defRPr/>
                      </a:pPr>
                      <a:endParaRPr lang="en-GB" sz="2200" b="1" noProof="0" dirty="0" smtClean="0">
                        <a:solidFill>
                          <a:srgbClr val="000000"/>
                        </a:solidFill>
                      </a:endParaRPr>
                    </a:p>
                  </a:txBody>
                  <a:tcPr marL="91444" marR="91444">
                    <a:solidFill>
                      <a:schemeClr val="accent1">
                        <a:lumMod val="20000"/>
                        <a:lumOff val="80000"/>
                      </a:schemeClr>
                    </a:solidFill>
                  </a:tcPr>
                </a:tc>
                <a:tc>
                  <a:txBody>
                    <a:bodyPr/>
                    <a:lstStyle/>
                    <a:p>
                      <a:pPr algn="ctr">
                        <a:defRPr/>
                      </a:pPr>
                      <a:r>
                        <a:rPr lang="hr-HR" sz="2200" b="1" noProof="0" dirty="0" smtClean="0">
                          <a:solidFill>
                            <a:srgbClr val="000000"/>
                          </a:solidFill>
                        </a:rPr>
                        <a:t>Konvencija</a:t>
                      </a:r>
                      <a:r>
                        <a:rPr lang="hr-HR" sz="2200" b="1" baseline="0" noProof="0" dirty="0" smtClean="0">
                          <a:solidFill>
                            <a:srgbClr val="000000"/>
                          </a:solidFill>
                        </a:rPr>
                        <a:t> iz Varšave</a:t>
                      </a:r>
                      <a:r>
                        <a:rPr lang="en-GB" sz="2200" b="1" noProof="0" dirty="0" smtClean="0">
                          <a:solidFill>
                            <a:srgbClr val="000000"/>
                          </a:solidFill>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n-GB" altLang="sl-SI" sz="1600" noProof="0" dirty="0" smtClean="0">
                          <a:solidFill>
                            <a:srgbClr val="000000"/>
                          </a:solidFill>
                        </a:rPr>
                        <a:t>(</a:t>
                      </a:r>
                      <a:r>
                        <a:rPr lang="hr-HR" altLang="sl-SI" sz="1600" noProof="0" dirty="0" smtClean="0">
                          <a:solidFill>
                            <a:srgbClr val="000000"/>
                          </a:solidFill>
                        </a:rPr>
                        <a:t>Član</a:t>
                      </a:r>
                      <a:r>
                        <a:rPr lang="en-GB" altLang="sl-SI" sz="1600" noProof="0" dirty="0" smtClean="0">
                          <a:solidFill>
                            <a:srgbClr val="000000"/>
                          </a:solidFill>
                        </a:rPr>
                        <a:t> 15)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hr-HR" sz="1800" b="0" noProof="0" dirty="0" smtClean="0">
                          <a:solidFill>
                            <a:srgbClr val="000000"/>
                          </a:solidFill>
                        </a:rPr>
                        <a:t>Potpisnice će</a:t>
                      </a:r>
                      <a:r>
                        <a:rPr lang="hr-HR" sz="1800" b="0" baseline="0" noProof="0" dirty="0" smtClean="0">
                          <a:solidFill>
                            <a:srgbClr val="000000"/>
                          </a:solidFill>
                        </a:rPr>
                        <a:t> međusobno sarađivati u svrhu provođenja istraga i postupaka: </a:t>
                      </a:r>
                      <a:endParaRPr lang="en-GB" sz="1800" b="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hr-HR" sz="1800" b="0" noProof="0" dirty="0" smtClean="0">
                          <a:solidFill>
                            <a:srgbClr val="000000"/>
                          </a:solidFill>
                        </a:rPr>
                        <a:t>S ciljem</a:t>
                      </a:r>
                      <a:r>
                        <a:rPr lang="hr-HR" sz="1800" b="0" baseline="0" noProof="0" dirty="0" smtClean="0">
                          <a:solidFill>
                            <a:srgbClr val="000000"/>
                          </a:solidFill>
                        </a:rPr>
                        <a:t> oduzimanja instrumenata i </a:t>
                      </a:r>
                      <a:r>
                        <a:rPr lang="hr-HR" sz="1800" b="0" baseline="0" noProof="0" dirty="0" smtClean="0">
                          <a:solidFill>
                            <a:schemeClr val="tx1"/>
                          </a:solidFill>
                        </a:rPr>
                        <a:t>prihoda</a:t>
                      </a:r>
                      <a:r>
                        <a:rPr lang="hr-HR" sz="1800" b="0" baseline="0" noProof="0" dirty="0" smtClean="0">
                          <a:solidFill>
                            <a:srgbClr val="000000"/>
                          </a:solidFill>
                        </a:rPr>
                        <a:t>. </a:t>
                      </a:r>
                      <a:endParaRPr lang="en-GB" sz="1800" b="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b="0"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hr-HR" sz="1800" b="0" noProof="0" dirty="0" smtClean="0">
                          <a:solidFill>
                            <a:srgbClr val="000000"/>
                          </a:solidFill>
                        </a:rPr>
                        <a:t>Zahtevi za:</a:t>
                      </a:r>
                      <a:r>
                        <a:rPr lang="hr-HR" sz="1800" b="0" baseline="0" noProof="0" dirty="0" smtClean="0">
                          <a:solidFill>
                            <a:srgbClr val="000000"/>
                          </a:solidFill>
                        </a:rPr>
                        <a:t> </a:t>
                      </a:r>
                      <a:r>
                        <a:rPr lang="en-GB" sz="1800" b="0" noProof="0" dirty="0" smtClean="0">
                          <a:solidFill>
                            <a:srgbClr val="000000"/>
                          </a:solidFill>
                        </a:rPr>
                        <a:t>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hr-HR" sz="1800" b="0" noProof="0" dirty="0" smtClean="0">
                          <a:solidFill>
                            <a:srgbClr val="000000"/>
                          </a:solidFill>
                        </a:rPr>
                        <a:t>Oduzimanje</a:t>
                      </a:r>
                      <a:r>
                        <a:rPr lang="hr-HR" sz="1800" b="0" baseline="0" noProof="0" dirty="0" smtClean="0">
                          <a:solidFill>
                            <a:srgbClr val="000000"/>
                          </a:solidFill>
                        </a:rPr>
                        <a:t> specifičnih predmeta</a:t>
                      </a:r>
                      <a:r>
                        <a:rPr lang="en-GB" sz="1800" b="0" noProof="0" dirty="0" smtClean="0">
                          <a:solidFill>
                            <a:srgbClr val="000000"/>
                          </a:solidFill>
                        </a:rPr>
                        <a:t>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hr-HR" sz="1800" b="0" noProof="0" dirty="0" smtClean="0">
                          <a:solidFill>
                            <a:srgbClr val="000000"/>
                          </a:solidFill>
                        </a:rPr>
                        <a:t>Ili plaćanje sume novca koja odgovara </a:t>
                      </a:r>
                      <a:r>
                        <a:rPr lang="hr-HR" sz="1800" b="0" noProof="0" dirty="0" smtClean="0">
                          <a:solidFill>
                            <a:schemeClr val="tx1"/>
                          </a:solidFill>
                        </a:rPr>
                        <a:t>prihodima</a:t>
                      </a:r>
                      <a:endParaRPr lang="en-GB" sz="1800" b="0" noProof="0" dirty="0" smtClean="0">
                        <a:solidFill>
                          <a:schemeClr val="tx1"/>
                        </a:solidFill>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hr-HR" sz="1800" b="0" noProof="0" dirty="0" smtClean="0">
                          <a:solidFill>
                            <a:srgbClr val="000000"/>
                          </a:solidFill>
                        </a:rPr>
                        <a:t>I za pomoć</a:t>
                      </a:r>
                      <a:r>
                        <a:rPr lang="hr-HR" sz="1800" b="0" baseline="0" noProof="0" dirty="0" smtClean="0">
                          <a:solidFill>
                            <a:srgbClr val="000000"/>
                          </a:solidFill>
                        </a:rPr>
                        <a:t> u istrazi </a:t>
                      </a:r>
                      <a:endParaRPr lang="en-GB" sz="1800" b="0" noProof="0" dirty="0" smtClean="0">
                        <a:solidFill>
                          <a:srgbClr val="000000"/>
                        </a:solidFill>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hr-HR" sz="1800" b="0" noProof="0" dirty="0" smtClean="0">
                          <a:solidFill>
                            <a:srgbClr val="000000"/>
                          </a:solidFill>
                        </a:rPr>
                        <a:t>I privremene</a:t>
                      </a:r>
                      <a:r>
                        <a:rPr lang="hr-HR" sz="1800" b="0" baseline="0" noProof="0" dirty="0" smtClean="0">
                          <a:solidFill>
                            <a:srgbClr val="000000"/>
                          </a:solidFill>
                        </a:rPr>
                        <a:t> mere s ciljem oduzimanja </a:t>
                      </a:r>
                      <a:endParaRPr lang="en-GB" sz="1800" b="0" noProof="0" dirty="0">
                        <a:solidFill>
                          <a:srgbClr val="000000"/>
                        </a:solidFill>
                      </a:endParaRPr>
                    </a:p>
                  </a:txBody>
                  <a:tcPr marL="91444" marR="91444">
                    <a:solidFill>
                      <a:schemeClr val="bg1"/>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slov 1"/>
          <p:cNvSpPr>
            <a:spLocks noGrp="1"/>
          </p:cNvSpPr>
          <p:nvPr>
            <p:ph type="title"/>
          </p:nvPr>
        </p:nvSpPr>
        <p:spPr>
          <a:xfrm>
            <a:off x="468313" y="1052513"/>
            <a:ext cx="8229600" cy="647700"/>
          </a:xfrm>
        </p:spPr>
        <p:txBody>
          <a:bodyPr/>
          <a:lstStyle/>
          <a:p>
            <a:r>
              <a:rPr lang="hr-HR" sz="2800" b="1" dirty="0" smtClean="0"/>
              <a:t>Međunarodna saradnja</a:t>
            </a:r>
            <a:r>
              <a:rPr lang="en-US" sz="2800" b="1" dirty="0" smtClean="0"/>
              <a:t> – </a:t>
            </a:r>
            <a:r>
              <a:rPr lang="sl-SI" sz="2800" dirty="0" smtClean="0"/>
              <a:t>privremene mere </a:t>
            </a:r>
            <a:endParaRPr lang="en-US" sz="2800" dirty="0" smtClean="0"/>
          </a:p>
        </p:txBody>
      </p:sp>
      <p:graphicFrame>
        <p:nvGraphicFramePr>
          <p:cNvPr id="4" name="Označba mesta vsebine 3"/>
          <p:cNvGraphicFramePr>
            <a:graphicFrameLocks noGrp="1"/>
          </p:cNvGraphicFramePr>
          <p:nvPr>
            <p:ph idx="1"/>
          </p:nvPr>
        </p:nvGraphicFramePr>
        <p:xfrm>
          <a:off x="468313" y="1773238"/>
          <a:ext cx="8064500" cy="4986018"/>
        </p:xfrm>
        <a:graphic>
          <a:graphicData uri="http://schemas.openxmlformats.org/drawingml/2006/table">
            <a:tbl>
              <a:tblPr/>
              <a:tblGrid>
                <a:gridCol w="3960812"/>
                <a:gridCol w="4103688"/>
              </a:tblGrid>
              <a:tr h="2670175">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Budimpešte</a:t>
                      </a:r>
                      <a:endParaRPr kumimoji="0" lang="en-US"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t>
                      </a: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sl-SI"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29-30</a:t>
                      </a: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endParaRPr kumimoji="0" lang="sl-SI"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Ubrzana prezervacija sačuvanih kompjuterskih podataka</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Ubrzano otkrivanje sačuvanih podataka o prometu. </a:t>
                      </a: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719" marB="45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Varšave</a:t>
                      </a:r>
                      <a:r>
                        <a:rPr kumimoji="0" lang="en-US"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Članovi</a:t>
                      </a:r>
                      <a:r>
                        <a:rPr kumimoji="0" lang="sl-SI"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21-22</a:t>
                      </a: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Zamrzavanje ili oduzimanje</a:t>
                      </a:r>
                      <a:r>
                        <a:rPr kumimoji="0" lang="en-US"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da bi se sprečilo poslovanje, prenos ili upravljanje imovinom </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Obezbedile </a:t>
                      </a:r>
                      <a:r>
                        <a:rPr kumimoji="0" lang="hr-HR"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spontano sve informacije od značaja</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za privremenu meru. </a:t>
                      </a: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719" marB="45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r h="2095500">
                <a:tc gridSpan="2">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80000"/>
                        </a:lnSpc>
                        <a:spcBef>
                          <a:spcPct val="0"/>
                        </a:spcBef>
                        <a:spcAft>
                          <a:spcPct val="0"/>
                        </a:spcAft>
                        <a:buClrTx/>
                        <a:buSzTx/>
                        <a:buFont typeface="Arial" panose="020B0604020202020204" pitchFamily="34" charset="0"/>
                        <a:buNone/>
                        <a:tabLst/>
                      </a:pPr>
                      <a:r>
                        <a:rPr kumimoji="0" lang="hr-HR"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Spontane informacije</a:t>
                      </a:r>
                      <a:endPar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Budimpešte</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26)</a:t>
                      </a: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i </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Varšave</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20):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Potpisnice mogu, unutar ograničenja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propisanih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domaćim zakonima i bez ranijeg zahteva, proslediti drugoj potpisnici informacije prikupljene u sklopu svojih istraga ukoliko budu smatrale da bi otkrivanje takvih informacija moglo da pomogne potpisnici koja prima informacije u </a:t>
                      </a:r>
                      <a:r>
                        <a:rPr kumimoji="0" lang="hr-HR"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pokretanju ili provođenju istraga u vezi sa krivičnim delima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kako je utvrđeno u skladu sa ovom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Konvencijom,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ili koje mogu voditi ka podnošenju zahteva za saradnju s tom potpisnicom u skladu sa odredbama iz ovog poglavlja. </a:t>
                      </a:r>
                      <a:endParaRPr kumimoji="0" lang="en-US"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719" marB="4571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slov 1"/>
          <p:cNvSpPr>
            <a:spLocks noGrp="1"/>
          </p:cNvSpPr>
          <p:nvPr>
            <p:ph type="title"/>
          </p:nvPr>
        </p:nvSpPr>
        <p:spPr>
          <a:xfrm>
            <a:off x="468313" y="1052513"/>
            <a:ext cx="8229600" cy="647700"/>
          </a:xfrm>
        </p:spPr>
        <p:txBody>
          <a:bodyPr/>
          <a:lstStyle/>
          <a:p>
            <a:r>
              <a:rPr lang="hr-HR" sz="2800" b="1" dirty="0" smtClean="0"/>
              <a:t>Međunarodna saradnja</a:t>
            </a:r>
            <a:r>
              <a:rPr lang="en-US" sz="2800" b="1" dirty="0" smtClean="0"/>
              <a:t> – </a:t>
            </a:r>
            <a:r>
              <a:rPr lang="sl-SI" sz="2800" dirty="0" smtClean="0"/>
              <a:t>pomoć u istragama</a:t>
            </a:r>
            <a:endParaRPr lang="en-US" sz="2800" dirty="0" smtClean="0"/>
          </a:p>
        </p:txBody>
      </p:sp>
      <p:graphicFrame>
        <p:nvGraphicFramePr>
          <p:cNvPr id="4" name="Označba mesta vsebine 3"/>
          <p:cNvGraphicFramePr>
            <a:graphicFrameLocks noGrp="1"/>
          </p:cNvGraphicFramePr>
          <p:nvPr>
            <p:ph idx="1"/>
          </p:nvPr>
        </p:nvGraphicFramePr>
        <p:xfrm>
          <a:off x="468313" y="1773238"/>
          <a:ext cx="8064500" cy="4751388"/>
        </p:xfrm>
        <a:graphic>
          <a:graphicData uri="http://schemas.openxmlformats.org/drawingml/2006/table">
            <a:tbl>
              <a:tblPr/>
              <a:tblGrid>
                <a:gridCol w="3959225"/>
                <a:gridCol w="4105275"/>
              </a:tblGrid>
              <a:tr h="4751388">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Budimpešte</a:t>
                      </a:r>
                      <a:endParaRPr kumimoji="0" lang="en-US"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Članovi</a:t>
                      </a: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31-34)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Međusobna pomoć u vezi sa istražnim ovlaštenjima</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Pristupanje sačuvanim računarskim podacima</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Prekogranični pristup sačuvanim računarskim podacima uz saglasnost ili gde su javno dostupni</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Međusobna pomoć u vezi sa prikupljanjem podataka o prometu u stvarnom vremenu</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Međusobna pomoć u vezi sa presretanjem sadržaja podataka</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txBody>
                  <a:tcPr marL="91444" marR="91444"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Varšave</a:t>
                      </a:r>
                      <a:endParaRPr kumimoji="0" lang="en-US"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Članovi</a:t>
                      </a:r>
                      <a:r>
                        <a:rPr kumimoji="0" lang="en-US"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16 – 20)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Potpisnice će pomagati u idenfifikovanju i praćenju instrumenata i prihoda, koje uključuju obezbeđivanje dokaza u vezi sa postojanjem, lokacijom ili kretanjem, prirodom, pravnim statusom ili vrednošću gore navedene imovine.</a:t>
                      </a: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Ovakva pomoć takođe obuhvaća zahteve za</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Informacijama </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 bankovnim računima</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 bankovnim transakcijama i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Praćenju bakovnih transakcija i </a:t>
                      </a: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Spontanim informacijama</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710" marB="4571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slov 1"/>
          <p:cNvSpPr>
            <a:spLocks noGrp="1"/>
          </p:cNvSpPr>
          <p:nvPr>
            <p:ph type="title"/>
          </p:nvPr>
        </p:nvSpPr>
        <p:spPr>
          <a:xfrm>
            <a:off x="468313" y="1052513"/>
            <a:ext cx="8229600" cy="647700"/>
          </a:xfrm>
        </p:spPr>
        <p:txBody>
          <a:bodyPr/>
          <a:lstStyle/>
          <a:p>
            <a:r>
              <a:rPr lang="sl-SI" sz="2800" b="1" dirty="0" smtClean="0"/>
              <a:t>Međunarodna saradnja - </a:t>
            </a:r>
            <a:r>
              <a:rPr lang="sl-SI" sz="2800" dirty="0" smtClean="0"/>
              <a:t>oduzimanje</a:t>
            </a:r>
          </a:p>
        </p:txBody>
      </p:sp>
      <p:graphicFrame>
        <p:nvGraphicFramePr>
          <p:cNvPr id="4" name="Označba mesta vsebine 3"/>
          <p:cNvGraphicFramePr>
            <a:graphicFrameLocks noGrp="1"/>
          </p:cNvGraphicFramePr>
          <p:nvPr>
            <p:ph idx="1"/>
          </p:nvPr>
        </p:nvGraphicFramePr>
        <p:xfrm>
          <a:off x="468313" y="1773238"/>
          <a:ext cx="8064500" cy="3535363"/>
        </p:xfrm>
        <a:graphic>
          <a:graphicData uri="http://schemas.openxmlformats.org/drawingml/2006/table">
            <a:tbl>
              <a:tblPr/>
              <a:tblGrid>
                <a:gridCol w="3959225"/>
                <a:gridCol w="4105275"/>
              </a:tblGrid>
              <a:tr h="3535363">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Varšave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t>
                      </a:r>
                      <a:r>
                        <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en-US"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23</a:t>
                      </a:r>
                      <a:r>
                        <a:rPr kumimoji="0" lang="en-US"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 2</a:t>
                      </a:r>
                      <a:r>
                        <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5</a:t>
                      </a:r>
                      <a:r>
                        <a:rPr kumimoji="0" lang="en-US"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endPar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 </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23</a:t>
                      </a: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/5: mere ekvivalentne oduzimanju – ne krivične kazne (</a:t>
                      </a:r>
                      <a:r>
                        <a:rPr kumimoji="0" lang="sl-SI"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oduzimanje koje nije zasnovano na kaznama</a:t>
                      </a: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endParaRPr kumimoji="0" lang="en-US"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Pravila za raspodelu sredstava (</a:t>
                      </a:r>
                      <a:r>
                        <a:rPr kumimoji="0" lang="hr-HR"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nadoknada za oštećene, zakonske vlasnike</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l-SI" sz="2000" b="1"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hr-HR"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Oduzimanje </a:t>
                      </a:r>
                      <a:r>
                        <a:rPr kumimoji="0" lang="en-US"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sl-SI"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Izvršavanje naredbe o oduzimanju</a:t>
                      </a:r>
                      <a:r>
                        <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Ili podnošenje zahteva nadležnim organima radi </a:t>
                      </a:r>
                      <a:r>
                        <a:rPr kumimoji="0" lang="hr-HR" sz="18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dobijanja naredbe za oduzimanje</a:t>
                      </a: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i njenog izvršenja.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Uključujući zahtev za plaćanje određene sume novca koja odgovara vrednosti prihoda, ili oduzimanje određenih predmeta ili imovine. </a:t>
                      </a: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sl-SI"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slov 1"/>
          <p:cNvSpPr>
            <a:spLocks noGrp="1"/>
          </p:cNvSpPr>
          <p:nvPr>
            <p:ph type="title"/>
          </p:nvPr>
        </p:nvSpPr>
        <p:spPr>
          <a:xfrm>
            <a:off x="468313" y="1052513"/>
            <a:ext cx="8229600" cy="647700"/>
          </a:xfrm>
        </p:spPr>
        <p:txBody>
          <a:bodyPr/>
          <a:lstStyle/>
          <a:p>
            <a:r>
              <a:rPr lang="hr-HR" sz="2800" b="1" dirty="0" smtClean="0"/>
              <a:t>Međunarodna saradnja </a:t>
            </a:r>
            <a:endParaRPr lang="en-US" sz="2800" dirty="0" smtClean="0"/>
          </a:p>
        </p:txBody>
      </p:sp>
      <p:graphicFrame>
        <p:nvGraphicFramePr>
          <p:cNvPr id="4" name="Označba mesta vsebine 3"/>
          <p:cNvGraphicFramePr>
            <a:graphicFrameLocks noGrp="1"/>
          </p:cNvGraphicFramePr>
          <p:nvPr>
            <p:ph idx="1"/>
          </p:nvPr>
        </p:nvGraphicFramePr>
        <p:xfrm>
          <a:off x="468313" y="1773238"/>
          <a:ext cx="8064500" cy="4785318"/>
        </p:xfrm>
        <a:graphic>
          <a:graphicData uri="http://schemas.openxmlformats.org/drawingml/2006/table">
            <a:tbl>
              <a:tblPr/>
              <a:tblGrid>
                <a:gridCol w="3959225"/>
                <a:gridCol w="4105275"/>
              </a:tblGrid>
              <a:tr h="4784725">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Budimpešte </a:t>
                      </a:r>
                      <a:endParaRPr kumimoji="0" lang="en-AU"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AU"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24/7 </a:t>
                      </a: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mreža</a:t>
                      </a:r>
                      <a:r>
                        <a:rPr kumimoji="0" lang="en-AU"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a:t>
                      </a:r>
                      <a:r>
                        <a:rPr kumimoji="0" lang="en-AU"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35)</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14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Svaka potpisnica će odrediti kontakt osobu koja će biti dostupna 24 časa dnevno za hitnu asistenciju u </a:t>
                      </a: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Istrage ili postupke u vezi sa krivičnim delima koja se odnose na računarske sisteme i podatke</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Ili za prikupljanje dokaza o krivičnom delu u elektronskom obliku.</a:t>
                      </a: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Ovakva asistencija će uključiti olakšavanje, ili direktno provođenje sledećih mera</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Pružanje tehničkih saveta</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Čuvanje podataka</a:t>
                      </a:r>
                      <a:r>
                        <a:rPr kumimoji="0" lang="en-AU" sz="16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Članovi</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29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30);</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Prikupljanje dokaza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Pružanje pravnih informacija, </a:t>
                      </a: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Lociranje osumnjičenih </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txBody>
                  <a:tcPr marL="91444" marR="91444"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Konvencija iz Varšave </a:t>
                      </a:r>
                      <a:r>
                        <a:rPr kumimoji="0" lang="en-AU" sz="22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Saradnja sa jedinicom za finansijsku istragu</a:t>
                      </a:r>
                      <a:r>
                        <a:rPr kumimoji="0" lang="en-AU"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en-AU"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članovi</a:t>
                      </a:r>
                      <a:r>
                        <a:rPr kumimoji="0" lang="en-AU"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46 – 47)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sr-Latn-BA"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Jedinice za finansijsku saradnju</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razmenjuju, spontano ili na zahtev sve dostupne informacije koje mogu biti od važnosti </a:t>
                      </a: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Za procesuiranje ili analizu informacija ili,</a:t>
                      </a: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Za istragu od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strane jedinice za finansijsku istragu u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vezi sa finansijskim transakcijama </a:t>
                      </a:r>
                      <a:r>
                        <a:rPr kumimoji="0" lang="hr-HR" sz="1600" b="0" i="0" u="sng"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u vezi sa pranjem novca</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kao i o uključenim privatnim ili pravnim licima </a:t>
                      </a: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Ovlašćenja jedinice za finansijsku istragu da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odgode sumnjive transakcije</a:t>
                      </a:r>
                      <a:r>
                        <a:rPr kumimoji="0" lang="en-AU"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txBody>
                  <a:tcPr marL="91444" marR="91444"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slov 1"/>
          <p:cNvSpPr>
            <a:spLocks noGrp="1"/>
          </p:cNvSpPr>
          <p:nvPr>
            <p:ph type="title"/>
          </p:nvPr>
        </p:nvSpPr>
        <p:spPr>
          <a:xfrm>
            <a:off x="468313" y="1052513"/>
            <a:ext cx="8229600" cy="863600"/>
          </a:xfrm>
        </p:spPr>
        <p:txBody>
          <a:bodyPr/>
          <a:lstStyle/>
          <a:p>
            <a:r>
              <a:rPr lang="en-US" sz="2800" b="1" dirty="0" smtClean="0"/>
              <a:t>N</a:t>
            </a:r>
            <a:r>
              <a:rPr lang="hr-HR" sz="2800" b="1" dirty="0" smtClean="0"/>
              <a:t>ACIONALNE KONTAKT OSOBE</a:t>
            </a:r>
            <a:r>
              <a:rPr lang="sl-SI" sz="2800" b="1" dirty="0" smtClean="0"/>
              <a:t> ?</a:t>
            </a:r>
            <a:endParaRPr lang="en-US" sz="2800" dirty="0" smtClean="0"/>
          </a:p>
        </p:txBody>
      </p:sp>
      <p:graphicFrame>
        <p:nvGraphicFramePr>
          <p:cNvPr id="4" name="Označba mesta vsebine 3"/>
          <p:cNvGraphicFramePr>
            <a:graphicFrameLocks noGrp="1"/>
          </p:cNvGraphicFramePr>
          <p:nvPr>
            <p:ph idx="1"/>
          </p:nvPr>
        </p:nvGraphicFramePr>
        <p:xfrm>
          <a:off x="468313" y="1916113"/>
          <a:ext cx="8064500" cy="5059674"/>
        </p:xfrm>
        <a:graphic>
          <a:graphicData uri="http://schemas.openxmlformats.org/drawingml/2006/table">
            <a:tbl>
              <a:tblPr/>
              <a:tblGrid>
                <a:gridCol w="3959225"/>
                <a:gridCol w="4105275"/>
              </a:tblGrid>
              <a:tr h="41767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800" b="1" i="0" u="none" strike="noStrike" cap="none" normalizeH="0" baseline="0" dirty="0" smtClean="0">
                          <a:ln>
                            <a:noFill/>
                          </a:ln>
                          <a:solidFill>
                            <a:srgbClr val="000000"/>
                          </a:solidFill>
                          <a:effectLst/>
                          <a:latin typeface="Calibri" charset="0"/>
                          <a:ea typeface="MS PGothic" charset="0"/>
                          <a:cs typeface="MS PGothic" charset="0"/>
                        </a:rPr>
                        <a:t>Razmena informacija</a:t>
                      </a:r>
                      <a:endParaRPr kumimoji="0" lang="en-US" sz="2800" b="1" i="0" u="none" strike="noStrike" cap="none" normalizeH="0" baseline="0" dirty="0">
                        <a:ln>
                          <a:noFill/>
                        </a:ln>
                        <a:solidFill>
                          <a:srgbClr val="000000"/>
                        </a:solidFill>
                        <a:effectLst/>
                        <a:latin typeface="Calibri"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CARIN/AROs</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EGMONT Group (FIUs)</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24/7 </a:t>
                      </a: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mreža</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Interpol</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Europol</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err="1" smtClean="0">
                          <a:ln>
                            <a:noFill/>
                          </a:ln>
                          <a:solidFill>
                            <a:srgbClr val="000000"/>
                          </a:solidFill>
                          <a:effectLst/>
                          <a:latin typeface="Calibri" charset="0"/>
                          <a:ea typeface="MS PGothic" charset="0"/>
                          <a:cs typeface="MS PGothic" charset="0"/>
                        </a:rPr>
                        <a:t>Eurojust</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PCCSEE</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SELEC</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Bilateralni sporazumi</a:t>
                      </a: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800" b="1" i="0" u="none" strike="noStrike" cap="none" normalizeH="0" baseline="0" dirty="0" smtClean="0">
                          <a:ln>
                            <a:noFill/>
                          </a:ln>
                          <a:solidFill>
                            <a:srgbClr val="000000"/>
                          </a:solidFill>
                          <a:effectLst/>
                          <a:latin typeface="Calibri" charset="0"/>
                          <a:ea typeface="MS PGothic" charset="0"/>
                          <a:cs typeface="MS PGothic" charset="0"/>
                        </a:rPr>
                        <a:t>Međusobna pravna pomoć</a:t>
                      </a:r>
                      <a:endParaRPr kumimoji="0" lang="en-US" sz="2800" b="1" i="0" u="none" strike="noStrike" cap="none" normalizeH="0" baseline="0" dirty="0">
                        <a:ln>
                          <a:noFill/>
                        </a:ln>
                        <a:solidFill>
                          <a:srgbClr val="000000"/>
                        </a:solidFill>
                        <a:effectLst/>
                        <a:latin typeface="Calibri" charset="0"/>
                        <a:ea typeface="MS PGothic" charset="0"/>
                        <a:cs typeface="MS PGothic"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Nacionalni centralni organ – Ministarstvo pravde?</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Bilateralni sporazumi omogućuju direktnu saradnju (tužilac-tužilac, sudija-sudija) </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en-US"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Nacionalne pravne odredbe olakšavaju?:</a:t>
                      </a:r>
                      <a:endParaRPr kumimoji="0" lang="en-US"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Zajedničke istražne timove, </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paralelne istrage, prenos postupaka </a:t>
                      </a: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Nacionalne pravne odredbe o </a:t>
                      </a: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MPP</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457200" marR="0" lvl="1" indent="0" algn="l" defTabSz="914400" rtl="0" eaLnBrk="1" fontAlgn="base" latinLnBrk="0" hangingPunct="1">
                        <a:lnSpc>
                          <a:spcPct val="100000"/>
                        </a:lnSpc>
                        <a:spcBef>
                          <a:spcPct val="0"/>
                        </a:spcBef>
                        <a:spcAft>
                          <a:spcPct val="0"/>
                        </a:spcAft>
                        <a:buClrTx/>
                        <a:buSzTx/>
                        <a:buFont typeface="Arial"/>
                        <a:buNone/>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20483" name="Marcador de Posição de Conteúdo 2"/>
          <p:cNvSpPr>
            <a:spLocks noGrp="1"/>
          </p:cNvSpPr>
          <p:nvPr>
            <p:ph idx="1"/>
          </p:nvPr>
        </p:nvSpPr>
        <p:spPr>
          <a:xfrm>
            <a:off x="468313" y="2205038"/>
            <a:ext cx="8229600" cy="4352925"/>
          </a:xfrm>
        </p:spPr>
        <p:txBody>
          <a:bodyPr/>
          <a:lstStyle/>
          <a:p>
            <a:r>
              <a:rPr lang="hr-HR" sz="2400" b="1" dirty="0" smtClean="0"/>
              <a:t>Nivo znanja i iskustva policijskih službenika </a:t>
            </a:r>
            <a:r>
              <a:rPr lang="hr-HR" sz="2400" dirty="0" smtClean="0"/>
              <a:t>i tužilaca prilikom prijavljivanja i podnošenja krivičnih prijava su od ključnog značaja za ispravno razumevanje slučaja i za blagovremeno i adekvatno poduzimanje aktivnosti koje </a:t>
            </a:r>
            <a:r>
              <a:rPr lang="hr-HR" sz="2400" dirty="0" smtClean="0"/>
              <a:t>je potrebno realizovati da </a:t>
            </a:r>
            <a:r>
              <a:rPr lang="hr-HR" sz="2400" dirty="0" smtClean="0"/>
              <a:t>bi se sačuvali i obezbedili dokazi.</a:t>
            </a:r>
            <a:endParaRPr lang="en-GB" sz="2400" dirty="0" smtClean="0"/>
          </a:p>
          <a:p>
            <a:endParaRPr lang="en-GB" sz="2400" dirty="0" smtClean="0"/>
          </a:p>
          <a:p>
            <a:r>
              <a:rPr lang="en-GB" sz="2400" dirty="0" smtClean="0"/>
              <a:t>P</a:t>
            </a:r>
            <a:r>
              <a:rPr lang="hr-HR" sz="2400" dirty="0" smtClean="0"/>
              <a:t>olicijski službenici i tužioci mogu tražiti dodatnu pomoć kad je potrebno, uključujući i pomoć “unutar institucije” kao i spoljnu pomoć , uključujući saradnju i doprinos od strane oštećenih lica koja će prirodno imati interes u rešavanju predmeta. </a:t>
            </a:r>
            <a:endParaRPr lang="en-GB" sz="2400" dirty="0" smtClean="0"/>
          </a:p>
          <a:p>
            <a:endParaRPr lang="en-GB" dirty="0" smtClean="0"/>
          </a:p>
        </p:txBody>
      </p:sp>
      <p:sp>
        <p:nvSpPr>
          <p:cNvPr id="20484" name="Slide Number Placeholder 1"/>
          <p:cNvSpPr>
            <a:spLocks noGrp="1"/>
          </p:cNvSpPr>
          <p:nvPr>
            <p:ph type="sldNum" sz="quarter" idx="12"/>
          </p:nvPr>
        </p:nvSpPr>
        <p:spPr bwMode="auto">
          <a:noFill/>
          <a:ln>
            <a:miter lim="800000"/>
            <a:headEnd/>
            <a:tailEnd/>
          </a:ln>
        </p:spPr>
        <p:txBody>
          <a:bodyPr/>
          <a:lstStyle/>
          <a:p>
            <a:fld id="{31910967-AD5F-4C9C-98F8-8CCB4D2BA610}" type="slidenum">
              <a:rPr lang="en-US"/>
              <a:pPr/>
              <a:t>16</a:t>
            </a:fld>
            <a:endParaRPr lang="en-US"/>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22531" name="Marcador de Posição de Conteúdo 2"/>
          <p:cNvSpPr>
            <a:spLocks noGrp="1"/>
          </p:cNvSpPr>
          <p:nvPr>
            <p:ph idx="1"/>
          </p:nvPr>
        </p:nvSpPr>
        <p:spPr>
          <a:xfrm>
            <a:off x="468313" y="2320925"/>
            <a:ext cx="8229600" cy="4525963"/>
          </a:xfrm>
        </p:spPr>
        <p:txBody>
          <a:bodyPr/>
          <a:lstStyle/>
          <a:p>
            <a:pPr>
              <a:spcBef>
                <a:spcPts val="600"/>
              </a:spcBef>
              <a:spcAft>
                <a:spcPts val="1200"/>
              </a:spcAft>
            </a:pPr>
            <a:r>
              <a:rPr lang="hr-HR" sz="2400" b="1" dirty="0" smtClean="0"/>
              <a:t>Određivanje pravnih instrumenata upotrebljenih da se traži pomoć</a:t>
            </a:r>
            <a:r>
              <a:rPr lang="hr-HR" sz="2400" dirty="0" smtClean="0"/>
              <a:t> – sporazum, konvencija ili drugi instrument saradnje</a:t>
            </a:r>
            <a:endParaRPr lang="en-GB" sz="2400" dirty="0" smtClean="0"/>
          </a:p>
          <a:p>
            <a:pPr>
              <a:spcBef>
                <a:spcPts val="600"/>
              </a:spcBef>
              <a:spcAft>
                <a:spcPts val="1200"/>
              </a:spcAft>
            </a:pPr>
            <a:r>
              <a:rPr lang="hr-HR" sz="2400" b="1" dirty="0" smtClean="0"/>
              <a:t>Jasno identifikovanje ko provodi istragu/krivično gonjenje</a:t>
            </a:r>
            <a:r>
              <a:rPr lang="en-GB" sz="2400" dirty="0" smtClean="0"/>
              <a:t>. </a:t>
            </a:r>
            <a:r>
              <a:rPr lang="hr-HR" sz="2400" dirty="0" smtClean="0"/>
              <a:t>Pružiti sve neophodne kontakt detalje i preferirana sredstva za komunikaciju</a:t>
            </a:r>
            <a:r>
              <a:rPr lang="en-GB" sz="2400" dirty="0" smtClean="0"/>
              <a:t>. </a:t>
            </a:r>
          </a:p>
          <a:p>
            <a:pPr>
              <a:spcBef>
                <a:spcPts val="600"/>
              </a:spcBef>
              <a:spcAft>
                <a:spcPts val="1200"/>
              </a:spcAft>
            </a:pPr>
            <a:r>
              <a:rPr lang="hr-HR" sz="2400" b="1" dirty="0" smtClean="0"/>
              <a:t>Sažetak slučaja</a:t>
            </a:r>
            <a:r>
              <a:rPr lang="en-GB" sz="2400" b="1" dirty="0" smtClean="0"/>
              <a:t> </a:t>
            </a:r>
            <a:r>
              <a:rPr lang="en-GB" sz="2400" dirty="0" smtClean="0"/>
              <a:t>– </a:t>
            </a:r>
            <a:r>
              <a:rPr lang="hr-HR" sz="2400" dirty="0" smtClean="0"/>
              <a:t>pružiti </a:t>
            </a:r>
            <a:r>
              <a:rPr lang="hr-HR" sz="2400" dirty="0" smtClean="0"/>
              <a:t>detaljan pregled slučaja pod istragom ili krivičnim gonjenjem, uključujući sažetak dokaza koji idu u prilog istrage ili krivičnog gonjenja</a:t>
            </a:r>
            <a:r>
              <a:rPr lang="en-GB" sz="2400" dirty="0" smtClean="0"/>
              <a:t>. </a:t>
            </a:r>
            <a:r>
              <a:rPr lang="hr-HR" sz="2400" dirty="0" smtClean="0"/>
              <a:t>Objasniti razloge i aktivnosti koje se traže u vezi sa istragom koja je u toku. </a:t>
            </a:r>
            <a:endParaRPr lang="en-GB" sz="2400" dirty="0" smtClean="0"/>
          </a:p>
        </p:txBody>
      </p:sp>
      <p:sp>
        <p:nvSpPr>
          <p:cNvPr id="22532" name="Slide Number Placeholder 1"/>
          <p:cNvSpPr>
            <a:spLocks noGrp="1"/>
          </p:cNvSpPr>
          <p:nvPr>
            <p:ph type="sldNum" sz="quarter" idx="12"/>
          </p:nvPr>
        </p:nvSpPr>
        <p:spPr bwMode="auto">
          <a:noFill/>
          <a:ln>
            <a:miter lim="800000"/>
            <a:headEnd/>
            <a:tailEnd/>
          </a:ln>
        </p:spPr>
        <p:txBody>
          <a:bodyPr/>
          <a:lstStyle/>
          <a:p>
            <a:fld id="{6A00A560-FC7D-4A1E-B428-6FC828763BA2}" type="slidenum">
              <a:rPr lang="en-US"/>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ítulo 1"/>
          <p:cNvSpPr>
            <a:spLocks noGrp="1"/>
          </p:cNvSpPr>
          <p:nvPr>
            <p:ph type="title"/>
          </p:nvPr>
        </p:nvSpPr>
        <p:spPr/>
        <p:txBody>
          <a:bodyPr/>
          <a:lstStyle/>
          <a:p>
            <a:r>
              <a:rPr lang="hr-HR" sz="3200" b="1" dirty="0" smtClean="0"/>
              <a:t>Neka praktična pitanja u vezi sa međunarodnim </a:t>
            </a:r>
            <a:r>
              <a:rPr lang="hr-HR" sz="3200" b="1" dirty="0" smtClean="0"/>
              <a:t>istragama internet kriminala</a:t>
            </a:r>
            <a:endParaRPr lang="en-GB" sz="3200" b="1" dirty="0" smtClean="0"/>
          </a:p>
        </p:txBody>
      </p:sp>
      <p:sp>
        <p:nvSpPr>
          <p:cNvPr id="24579" name="Marcador de Posição de Conteúdo 2"/>
          <p:cNvSpPr>
            <a:spLocks noGrp="1"/>
          </p:cNvSpPr>
          <p:nvPr>
            <p:ph idx="1"/>
          </p:nvPr>
        </p:nvSpPr>
        <p:spPr>
          <a:xfrm>
            <a:off x="468313" y="2276475"/>
            <a:ext cx="8229600" cy="4198938"/>
          </a:xfrm>
        </p:spPr>
        <p:txBody>
          <a:bodyPr/>
          <a:lstStyle/>
          <a:p>
            <a:pPr>
              <a:spcBef>
                <a:spcPts val="600"/>
              </a:spcBef>
              <a:spcAft>
                <a:spcPts val="1200"/>
              </a:spcAft>
            </a:pPr>
            <a:r>
              <a:rPr lang="hr-HR" sz="2400" b="1" dirty="0" smtClean="0"/>
              <a:t>Uputiti </a:t>
            </a:r>
            <a:r>
              <a:rPr lang="hr-HR" sz="2400" b="1" dirty="0" smtClean="0"/>
              <a:t>se </a:t>
            </a:r>
            <a:r>
              <a:rPr lang="hr-HR" sz="2400" b="1" dirty="0" smtClean="0"/>
              <a:t>na primenjive domaće pravne odredbe</a:t>
            </a:r>
            <a:r>
              <a:rPr lang="en-GB" sz="2400" b="1" dirty="0" smtClean="0"/>
              <a:t> </a:t>
            </a:r>
            <a:r>
              <a:rPr lang="en-GB" sz="2400" dirty="0" smtClean="0"/>
              <a:t>– </a:t>
            </a:r>
            <a:r>
              <a:rPr lang="hr-HR" sz="2400" dirty="0" smtClean="0"/>
              <a:t>kompletan tekst svih relevantnih pravnih propisa u vezi sa istragom/krivičnim gonjenjem, uključujući i relevantne kaznene odredbe</a:t>
            </a:r>
            <a:r>
              <a:rPr lang="en-GB" sz="2400" dirty="0" smtClean="0"/>
              <a:t>. </a:t>
            </a:r>
          </a:p>
          <a:p>
            <a:pPr>
              <a:spcBef>
                <a:spcPts val="600"/>
              </a:spcBef>
              <a:spcAft>
                <a:spcPts val="1200"/>
              </a:spcAft>
            </a:pPr>
            <a:r>
              <a:rPr lang="hr-HR" sz="2400" b="1" dirty="0" smtClean="0"/>
              <a:t>Precizna identifikacija pomoći koja se traži</a:t>
            </a:r>
            <a:r>
              <a:rPr lang="en-GB" sz="2400" b="1" dirty="0" smtClean="0"/>
              <a:t> </a:t>
            </a:r>
            <a:r>
              <a:rPr lang="en-GB" sz="2400" dirty="0" smtClean="0"/>
              <a:t>– </a:t>
            </a:r>
            <a:r>
              <a:rPr lang="hr-HR" sz="2400" dirty="0" smtClean="0"/>
              <a:t>šta tačno tražite</a:t>
            </a:r>
            <a:r>
              <a:rPr lang="en-GB" sz="2400" dirty="0" smtClean="0"/>
              <a:t>. </a:t>
            </a:r>
          </a:p>
        </p:txBody>
      </p:sp>
      <p:sp>
        <p:nvSpPr>
          <p:cNvPr id="24580" name="Slide Number Placeholder 1"/>
          <p:cNvSpPr>
            <a:spLocks noGrp="1"/>
          </p:cNvSpPr>
          <p:nvPr>
            <p:ph type="sldNum" sz="quarter" idx="12"/>
          </p:nvPr>
        </p:nvSpPr>
        <p:spPr bwMode="auto">
          <a:noFill/>
          <a:ln>
            <a:miter lim="800000"/>
            <a:headEnd/>
            <a:tailEnd/>
          </a:ln>
        </p:spPr>
        <p:txBody>
          <a:bodyPr/>
          <a:lstStyle/>
          <a:p>
            <a:fld id="{146C8E07-8206-4BE4-A60B-D85CAC2A7F5B}" type="slidenum">
              <a:rPr lang="en-US"/>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26627" name="Marcador de Posição de Conteúdo 2"/>
          <p:cNvSpPr>
            <a:spLocks noGrp="1"/>
          </p:cNvSpPr>
          <p:nvPr>
            <p:ph idx="1"/>
          </p:nvPr>
        </p:nvSpPr>
        <p:spPr>
          <a:xfrm>
            <a:off x="457200" y="2276475"/>
            <a:ext cx="8229600" cy="3849688"/>
          </a:xfrm>
        </p:spPr>
        <p:txBody>
          <a:bodyPr/>
          <a:lstStyle/>
          <a:p>
            <a:pPr marL="0" indent="0">
              <a:buFont typeface="Arial" charset="0"/>
              <a:buNone/>
            </a:pPr>
            <a:r>
              <a:rPr lang="hr-HR" i="1" dirty="0" smtClean="0"/>
              <a:t>Pružiti </a:t>
            </a:r>
            <a:r>
              <a:rPr lang="hr-HR" i="1" dirty="0" smtClean="0"/>
              <a:t>sledeće informacije</a:t>
            </a:r>
            <a:r>
              <a:rPr lang="en-GB" i="1" dirty="0" smtClean="0"/>
              <a:t>: </a:t>
            </a:r>
            <a:endParaRPr lang="en-GB" dirty="0" smtClean="0"/>
          </a:p>
          <a:p>
            <a:pPr marL="0" indent="0"/>
            <a:r>
              <a:rPr lang="hr-HR" dirty="0" smtClean="0"/>
              <a:t>Za </a:t>
            </a:r>
            <a:r>
              <a:rPr lang="en-GB" dirty="0" smtClean="0"/>
              <a:t> </a:t>
            </a:r>
            <a:r>
              <a:rPr lang="hr-HR" b="1" dirty="0" smtClean="0"/>
              <a:t>izjave svedoka</a:t>
            </a:r>
            <a:r>
              <a:rPr lang="en-GB" b="1" dirty="0" smtClean="0"/>
              <a:t>/</a:t>
            </a:r>
            <a:r>
              <a:rPr lang="hr-HR" b="1" dirty="0" smtClean="0"/>
              <a:t>svedočenje</a:t>
            </a:r>
            <a:r>
              <a:rPr lang="en-GB" dirty="0" smtClean="0"/>
              <a:t>: </a:t>
            </a:r>
          </a:p>
          <a:p>
            <a:pPr lvl="1"/>
            <a:r>
              <a:rPr lang="hr-HR" dirty="0" smtClean="0"/>
              <a:t>Gde se osoba nalazi</a:t>
            </a:r>
            <a:endParaRPr lang="en-GB" dirty="0" smtClean="0"/>
          </a:p>
          <a:p>
            <a:pPr lvl="1"/>
            <a:r>
              <a:rPr lang="bs-Latn-BA" dirty="0" smtClean="0"/>
              <a:t>Nacionalna proceduralna pravila u vezi sa svedocima  </a:t>
            </a:r>
            <a:endParaRPr lang="en-GB" dirty="0" smtClean="0"/>
          </a:p>
          <a:p>
            <a:pPr lvl="1"/>
            <a:r>
              <a:rPr lang="bs-Latn-BA" dirty="0" smtClean="0"/>
              <a:t>Specifične informacije i spisak pitanja koja se traže od svedoka</a:t>
            </a:r>
            <a:endParaRPr lang="en-GB" dirty="0" smtClean="0"/>
          </a:p>
          <a:p>
            <a:pPr marL="0" indent="0"/>
            <a:endParaRPr lang="en-GB" dirty="0" smtClean="0">
              <a:solidFill>
                <a:srgbClr val="FF0000"/>
              </a:solidFill>
            </a:endParaRPr>
          </a:p>
        </p:txBody>
      </p:sp>
      <p:sp>
        <p:nvSpPr>
          <p:cNvPr id="26628" name="Slide Number Placeholder 1"/>
          <p:cNvSpPr>
            <a:spLocks noGrp="1"/>
          </p:cNvSpPr>
          <p:nvPr>
            <p:ph type="sldNum" sz="quarter" idx="12"/>
          </p:nvPr>
        </p:nvSpPr>
        <p:spPr bwMode="auto">
          <a:noFill/>
          <a:ln>
            <a:miter lim="800000"/>
            <a:headEnd/>
            <a:tailEnd/>
          </a:ln>
        </p:spPr>
        <p:txBody>
          <a:bodyPr/>
          <a:lstStyle/>
          <a:p>
            <a:fld id="{ED5C69AD-FE9B-4D92-84E8-C5C49C0BBD80}" type="slidenum">
              <a:rPr lang="en-US"/>
              <a:pPr/>
              <a:t>19</a:t>
            </a:fld>
            <a:endParaRPr lang="en-US"/>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hr-HR" dirty="0" smtClean="0"/>
              <a:t>Ciljevi sesije</a:t>
            </a:r>
            <a:endParaRPr lang="en-US" dirty="0" smtClean="0"/>
          </a:p>
        </p:txBody>
      </p:sp>
      <p:sp>
        <p:nvSpPr>
          <p:cNvPr id="16386" name="Content Placeholder 2"/>
          <p:cNvSpPr>
            <a:spLocks noGrp="1"/>
          </p:cNvSpPr>
          <p:nvPr>
            <p:ph idx="1"/>
          </p:nvPr>
        </p:nvSpPr>
        <p:spPr/>
        <p:txBody>
          <a:bodyPr>
            <a:normAutofit fontScale="62500" lnSpcReduction="20000"/>
          </a:bodyPr>
          <a:lstStyle/>
          <a:p>
            <a:pPr>
              <a:defRPr/>
            </a:pPr>
            <a:r>
              <a:rPr lang="hr-HR" dirty="0" smtClean="0">
                <a:ea typeface="MS PGothic" charset="0"/>
              </a:rPr>
              <a:t>Objasniti značaj međunarodne saradnje u targetiranju </a:t>
            </a:r>
            <a:r>
              <a:rPr lang="hr-HR" dirty="0" smtClean="0">
                <a:ea typeface="MS PGothic" charset="0"/>
              </a:rPr>
              <a:t>onl</a:t>
            </a:r>
            <a:r>
              <a:rPr lang="en-GB" dirty="0" err="1" smtClean="0">
                <a:ea typeface="MS PGothic" charset="0"/>
              </a:rPr>
              <a:t>ajn</a:t>
            </a:r>
            <a:r>
              <a:rPr lang="hr-HR" dirty="0" smtClean="0">
                <a:ea typeface="MS PGothic" charset="0"/>
              </a:rPr>
              <a:t> </a:t>
            </a:r>
            <a:r>
              <a:rPr lang="hr-HR" dirty="0" smtClean="0">
                <a:ea typeface="MS PGothic" charset="0"/>
              </a:rPr>
              <a:t>kriminala</a:t>
            </a:r>
            <a:r>
              <a:rPr lang="en-US" dirty="0" smtClean="0">
                <a:ea typeface="MS PGothic" charset="0"/>
              </a:rPr>
              <a:t>.</a:t>
            </a:r>
          </a:p>
          <a:p>
            <a:pPr>
              <a:defRPr/>
            </a:pPr>
            <a:r>
              <a:rPr lang="hr-HR" dirty="0" smtClean="0">
                <a:ea typeface="MS PGothic" charset="0"/>
              </a:rPr>
              <a:t>Objasniti prednosti kombinovanja puteva međunarodne saradnje u oblasti </a:t>
            </a:r>
            <a:r>
              <a:rPr lang="en-GB" dirty="0" smtClean="0">
                <a:ea typeface="MS PGothic" charset="0"/>
              </a:rPr>
              <a:t>internet</a:t>
            </a:r>
            <a:r>
              <a:rPr lang="hr-HR" dirty="0" smtClean="0">
                <a:ea typeface="MS PGothic" charset="0"/>
              </a:rPr>
              <a:t> </a:t>
            </a:r>
            <a:r>
              <a:rPr lang="hr-HR" dirty="0" smtClean="0">
                <a:ea typeface="MS PGothic" charset="0"/>
              </a:rPr>
              <a:t>kriminala i e-dokaza kao i finansijskih istraga i pranja novca.</a:t>
            </a:r>
            <a:endParaRPr lang="en-US" dirty="0" smtClean="0">
              <a:ea typeface="MS PGothic" charset="0"/>
            </a:endParaRPr>
          </a:p>
          <a:p>
            <a:pPr>
              <a:defRPr/>
            </a:pPr>
            <a:r>
              <a:rPr lang="hr-HR" dirty="0" smtClean="0">
                <a:ea typeface="MS PGothic" charset="0"/>
              </a:rPr>
              <a:t>Razlikovanje međunarodne saradnje u razmeni informacija i međusobne pravne pomoći.</a:t>
            </a:r>
            <a:endParaRPr lang="en-US" dirty="0" smtClean="0">
              <a:ea typeface="MS PGothic" charset="0"/>
            </a:endParaRPr>
          </a:p>
          <a:p>
            <a:pPr>
              <a:defRPr/>
            </a:pPr>
            <a:r>
              <a:rPr lang="hr-HR" dirty="0" smtClean="0">
                <a:ea typeface="MS PGothic" charset="0"/>
              </a:rPr>
              <a:t>Nabrojati relevantne međunarodne mreže i organizacije za razmenu informacija</a:t>
            </a:r>
            <a:r>
              <a:rPr lang="en-US" dirty="0" smtClean="0">
                <a:ea typeface="MS PGothic" charset="0"/>
              </a:rPr>
              <a:t>.</a:t>
            </a:r>
          </a:p>
          <a:p>
            <a:pPr>
              <a:defRPr/>
            </a:pPr>
            <a:r>
              <a:rPr lang="hr-HR" dirty="0" smtClean="0">
                <a:solidFill>
                  <a:srgbClr val="000000"/>
                </a:solidFill>
                <a:ea typeface="MS PGothic" charset="0"/>
              </a:rPr>
              <a:t>Opisati prirodu i svrhu međusobne pravne pomoći </a:t>
            </a:r>
            <a:r>
              <a:rPr lang="en-US" dirty="0" smtClean="0">
                <a:solidFill>
                  <a:srgbClr val="000000"/>
                </a:solidFill>
                <a:ea typeface="MS PGothic" charset="0"/>
              </a:rPr>
              <a:t>(MLA).</a:t>
            </a:r>
          </a:p>
          <a:p>
            <a:pPr>
              <a:defRPr/>
            </a:pPr>
            <a:r>
              <a:rPr lang="hr-HR" dirty="0" smtClean="0">
                <a:solidFill>
                  <a:srgbClr val="000000"/>
                </a:solidFill>
                <a:ea typeface="MS PGothic" charset="0"/>
              </a:rPr>
              <a:t>Predstaviti relevantne međunarodne pravne instrumente</a:t>
            </a:r>
            <a:r>
              <a:rPr lang="en-US" dirty="0" smtClean="0">
                <a:solidFill>
                  <a:srgbClr val="000000"/>
                </a:solidFill>
                <a:ea typeface="MS PGothic" charset="0"/>
              </a:rPr>
              <a:t>.</a:t>
            </a:r>
          </a:p>
          <a:p>
            <a:pPr>
              <a:defRPr/>
            </a:pPr>
            <a:r>
              <a:rPr lang="sl-SI" dirty="0" smtClean="0">
                <a:solidFill>
                  <a:srgbClr val="000000"/>
                </a:solidFill>
                <a:ea typeface="MS PGothic" charset="0"/>
              </a:rPr>
              <a:t>Identifikovati relevantne odredbe konvencija iz Budimpešte i Varšave kako bi se mogle primenjivati na odgovarajući način</a:t>
            </a:r>
            <a:r>
              <a:rPr lang="en-US" dirty="0" smtClean="0">
                <a:solidFill>
                  <a:srgbClr val="000000"/>
                </a:solidFill>
                <a:ea typeface="MS PGothic" charset="0"/>
              </a:rPr>
              <a:t>. </a:t>
            </a:r>
            <a:endParaRPr lang="en-US" dirty="0">
              <a:solidFill>
                <a:srgbClr val="000000"/>
              </a:solidFill>
              <a:ea typeface="MS PGothic"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28675" name="Marcador de Posição de Conteúdo 2"/>
          <p:cNvSpPr>
            <a:spLocks noGrp="1"/>
          </p:cNvSpPr>
          <p:nvPr>
            <p:ph idx="1"/>
          </p:nvPr>
        </p:nvSpPr>
        <p:spPr>
          <a:xfrm>
            <a:off x="468313" y="2349500"/>
            <a:ext cx="8229600" cy="4113213"/>
          </a:xfrm>
        </p:spPr>
        <p:txBody>
          <a:bodyPr/>
          <a:lstStyle/>
          <a:p>
            <a:pPr marL="0" indent="0">
              <a:buFont typeface="Arial" charset="0"/>
              <a:buNone/>
            </a:pPr>
            <a:r>
              <a:rPr lang="hr-HR" i="1" dirty="0" smtClean="0"/>
              <a:t>Pružiti </a:t>
            </a:r>
            <a:r>
              <a:rPr lang="hr-HR" i="1" dirty="0" smtClean="0"/>
              <a:t>sledeće informacije</a:t>
            </a:r>
            <a:r>
              <a:rPr lang="en-GB" i="1" dirty="0" smtClean="0"/>
              <a:t>: </a:t>
            </a:r>
            <a:endParaRPr lang="en-GB" dirty="0" smtClean="0"/>
          </a:p>
          <a:p>
            <a:pPr marL="0" indent="0"/>
            <a:r>
              <a:rPr lang="hr-HR" dirty="0" smtClean="0"/>
              <a:t>Za</a:t>
            </a:r>
            <a:r>
              <a:rPr lang="en-GB" dirty="0" smtClean="0"/>
              <a:t> </a:t>
            </a:r>
            <a:r>
              <a:rPr lang="hr-HR" b="1" dirty="0" smtClean="0"/>
              <a:t>dokumentovanje dokaza</a:t>
            </a:r>
            <a:r>
              <a:rPr lang="en-GB" dirty="0" smtClean="0"/>
              <a:t>: </a:t>
            </a:r>
          </a:p>
          <a:p>
            <a:pPr lvl="1"/>
            <a:r>
              <a:rPr lang="en-GB" dirty="0" smtClean="0"/>
              <a:t> </a:t>
            </a:r>
            <a:r>
              <a:rPr lang="hr-HR" dirty="0" smtClean="0"/>
              <a:t>Jasna indikacija dokumenata koja se traže</a:t>
            </a:r>
            <a:endParaRPr lang="en-GB" dirty="0" smtClean="0"/>
          </a:p>
          <a:p>
            <a:pPr lvl="1"/>
            <a:r>
              <a:rPr lang="bs-Latn-BA" dirty="0" smtClean="0"/>
              <a:t> Jasna indikacija u vezi sa mestom gde se dokumenti/predmeti/dokazi nalaze ili osoba ili entita kod kojih se nalaze</a:t>
            </a:r>
            <a:endParaRPr lang="en-GB" dirty="0" smtClean="0"/>
          </a:p>
          <a:p>
            <a:pPr marL="0" indent="0"/>
            <a:endParaRPr lang="en-GB" dirty="0" smtClean="0">
              <a:solidFill>
                <a:srgbClr val="FF0000"/>
              </a:solidFill>
            </a:endParaRPr>
          </a:p>
        </p:txBody>
      </p:sp>
      <p:sp>
        <p:nvSpPr>
          <p:cNvPr id="28676" name="Slide Number Placeholder 1"/>
          <p:cNvSpPr>
            <a:spLocks noGrp="1"/>
          </p:cNvSpPr>
          <p:nvPr>
            <p:ph type="sldNum" sz="quarter" idx="12"/>
          </p:nvPr>
        </p:nvSpPr>
        <p:spPr bwMode="auto">
          <a:noFill/>
          <a:ln>
            <a:miter lim="800000"/>
            <a:headEnd/>
            <a:tailEnd/>
          </a:ln>
        </p:spPr>
        <p:txBody>
          <a:bodyPr/>
          <a:lstStyle/>
          <a:p>
            <a:fld id="{3340A857-44A2-4062-A10A-25F0EA32491B}" type="slidenum">
              <a:rPr lang="en-US"/>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24578" name="Marcador de Posição de Conteúdo 2"/>
          <p:cNvSpPr>
            <a:spLocks noGrp="1"/>
          </p:cNvSpPr>
          <p:nvPr>
            <p:ph idx="1"/>
          </p:nvPr>
        </p:nvSpPr>
        <p:spPr>
          <a:xfrm>
            <a:off x="468313" y="2276475"/>
            <a:ext cx="8229600" cy="4325938"/>
          </a:xfrm>
        </p:spPr>
        <p:txBody>
          <a:bodyPr/>
          <a:lstStyle/>
          <a:p>
            <a:pPr marL="0" indent="0">
              <a:buFont typeface="Arial" charset="0"/>
              <a:buNone/>
              <a:defRPr/>
            </a:pPr>
            <a:r>
              <a:rPr lang="hr-HR" i="1" dirty="0" smtClean="0"/>
              <a:t>Pružiti </a:t>
            </a:r>
            <a:r>
              <a:rPr lang="hr-HR" i="1" dirty="0" smtClean="0"/>
              <a:t>sledeće informacije</a:t>
            </a:r>
            <a:r>
              <a:rPr lang="en-GB" i="1" dirty="0" smtClean="0"/>
              <a:t>: </a:t>
            </a:r>
          </a:p>
          <a:p>
            <a:pPr>
              <a:defRPr/>
            </a:pPr>
            <a:r>
              <a:rPr lang="hr-HR" sz="2800" dirty="0" smtClean="0"/>
              <a:t>Za</a:t>
            </a:r>
            <a:r>
              <a:rPr lang="en-GB" sz="2800" dirty="0" smtClean="0"/>
              <a:t> </a:t>
            </a:r>
            <a:r>
              <a:rPr lang="hr-HR" sz="2800" b="1" dirty="0" smtClean="0"/>
              <a:t>elektronske dokaze</a:t>
            </a:r>
            <a:r>
              <a:rPr lang="en-GB" sz="2800" dirty="0" smtClean="0"/>
              <a:t>: </a:t>
            </a:r>
          </a:p>
          <a:p>
            <a:pPr lvl="1">
              <a:defRPr/>
            </a:pPr>
            <a:r>
              <a:rPr lang="hr-HR" sz="2600" dirty="0" smtClean="0"/>
              <a:t>Navesti </a:t>
            </a:r>
            <a:r>
              <a:rPr lang="hr-HR" sz="2600" dirty="0" smtClean="0"/>
              <a:t>što više detalja u vezi sa elektronskim dokazima </a:t>
            </a:r>
            <a:r>
              <a:rPr lang="hr-HR" sz="2600" dirty="0" smtClean="0"/>
              <a:t>koje je potrebno dobiti</a:t>
            </a:r>
            <a:r>
              <a:rPr lang="hr-HR" sz="2600" dirty="0" smtClean="0"/>
              <a:t>, </a:t>
            </a:r>
            <a:r>
              <a:rPr lang="hr-HR" sz="2600" dirty="0" smtClean="0"/>
              <a:t>pružiti </a:t>
            </a:r>
            <a:r>
              <a:rPr lang="hr-HR" sz="2600" dirty="0" smtClean="0"/>
              <a:t>neophodne </a:t>
            </a:r>
            <a:r>
              <a:rPr lang="hr-HR" sz="2600" b="1" dirty="0" smtClean="0"/>
              <a:t>tehničke informacije </a:t>
            </a:r>
            <a:r>
              <a:rPr lang="hr-HR" sz="2600" dirty="0" smtClean="0"/>
              <a:t>o traženim dokazima ukoliko su dostupni </a:t>
            </a:r>
            <a:r>
              <a:rPr lang="en-US" sz="2600" dirty="0" smtClean="0"/>
              <a:t>(</a:t>
            </a:r>
            <a:r>
              <a:rPr lang="en-US" sz="2600" b="1" dirty="0" smtClean="0"/>
              <a:t>server/s</a:t>
            </a:r>
            <a:r>
              <a:rPr lang="sr-Latn-BA" sz="2600" b="1" dirty="0" smtClean="0"/>
              <a:t>i</a:t>
            </a:r>
            <a:r>
              <a:rPr lang="en-US" sz="2600" b="1" dirty="0" smtClean="0"/>
              <a:t>stem </a:t>
            </a:r>
            <a:r>
              <a:rPr lang="hr-HR" sz="2600" b="1" dirty="0" smtClean="0"/>
              <a:t>vreme</a:t>
            </a:r>
            <a:r>
              <a:rPr lang="en-US" sz="2600" b="1" dirty="0" smtClean="0"/>
              <a:t>, </a:t>
            </a:r>
            <a:r>
              <a:rPr lang="hr-HR" sz="2600" b="1" dirty="0" smtClean="0"/>
              <a:t>okvirno vreme, identifikacione detalje kao što su </a:t>
            </a:r>
            <a:r>
              <a:rPr lang="en-US" sz="2600" b="1" dirty="0" smtClean="0"/>
              <a:t>IP </a:t>
            </a:r>
            <a:r>
              <a:rPr lang="hr-HR" sz="2600" b="1" dirty="0" smtClean="0"/>
              <a:t>i</a:t>
            </a:r>
            <a:r>
              <a:rPr lang="en-US" sz="2600" b="1" dirty="0" smtClean="0"/>
              <a:t> MAC </a:t>
            </a:r>
            <a:r>
              <a:rPr lang="hr-HR" sz="2600" b="1" dirty="0" smtClean="0"/>
              <a:t>adrese</a:t>
            </a:r>
            <a:r>
              <a:rPr lang="en-US" sz="2600" b="1" dirty="0" smtClean="0"/>
              <a:t>, </a:t>
            </a:r>
            <a:r>
              <a:rPr lang="en-US" sz="2600" b="1" dirty="0" smtClean="0"/>
              <a:t>e</a:t>
            </a:r>
            <a:r>
              <a:rPr lang="sr-Latn-BA" sz="2600" b="1" dirty="0" smtClean="0"/>
              <a:t>-</a:t>
            </a:r>
            <a:r>
              <a:rPr lang="en-US" sz="2600" b="1" dirty="0" smtClean="0"/>
              <a:t>mail </a:t>
            </a:r>
            <a:r>
              <a:rPr lang="hr-HR" sz="2600" b="1" dirty="0" smtClean="0"/>
              <a:t>adrese</a:t>
            </a:r>
            <a:r>
              <a:rPr lang="en-US" sz="2600" b="1" dirty="0" smtClean="0"/>
              <a:t>, </a:t>
            </a:r>
            <a:r>
              <a:rPr lang="hr-HR" sz="2600" b="1" dirty="0" smtClean="0"/>
              <a:t>detalje u vezi sa korisničkim nalozima</a:t>
            </a:r>
            <a:r>
              <a:rPr lang="hr-HR" sz="2600" b="1" dirty="0" smtClean="0"/>
              <a:t>..</a:t>
            </a:r>
            <a:r>
              <a:rPr lang="hr-HR" sz="2600" dirty="0" smtClean="0"/>
              <a:t>)</a:t>
            </a:r>
            <a:endParaRPr lang="en-US" sz="2600" dirty="0" smtClean="0"/>
          </a:p>
          <a:p>
            <a:pPr lvl="1">
              <a:defRPr/>
            </a:pPr>
            <a:r>
              <a:rPr lang="bs-Latn-BA" sz="2600" dirty="0" smtClean="0"/>
              <a:t>Navesti </a:t>
            </a:r>
            <a:r>
              <a:rPr lang="bs-Latn-BA" sz="2600" dirty="0" smtClean="0"/>
              <a:t>vreme i detalje gde sredstva mogu biti nađena ili osobe kod kojih se nalaze</a:t>
            </a:r>
            <a:endParaRPr lang="en-GB" sz="2600" dirty="0" smtClean="0"/>
          </a:p>
        </p:txBody>
      </p:sp>
      <p:sp>
        <p:nvSpPr>
          <p:cNvPr id="30724" name="Slide Number Placeholder 1"/>
          <p:cNvSpPr>
            <a:spLocks noGrp="1"/>
          </p:cNvSpPr>
          <p:nvPr>
            <p:ph type="sldNum" sz="quarter" idx="12"/>
          </p:nvPr>
        </p:nvSpPr>
        <p:spPr bwMode="auto">
          <a:noFill/>
          <a:ln>
            <a:miter lim="800000"/>
            <a:headEnd/>
            <a:tailEnd/>
          </a:ln>
        </p:spPr>
        <p:txBody>
          <a:bodyPr/>
          <a:lstStyle/>
          <a:p>
            <a:fld id="{9393EDD4-51CC-4BE8-A8C3-9FEDD76D5A07}" type="slidenum">
              <a:rPr lang="en-US"/>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32771" name="Marcador de Posição de Conteúdo 2"/>
          <p:cNvSpPr>
            <a:spLocks noGrp="1"/>
          </p:cNvSpPr>
          <p:nvPr>
            <p:ph idx="1"/>
          </p:nvPr>
        </p:nvSpPr>
        <p:spPr>
          <a:xfrm>
            <a:off x="395288" y="2349500"/>
            <a:ext cx="8229600" cy="4310063"/>
          </a:xfrm>
        </p:spPr>
        <p:txBody>
          <a:bodyPr/>
          <a:lstStyle/>
          <a:p>
            <a:pPr marL="0" indent="0">
              <a:buFont typeface="Arial" charset="0"/>
              <a:buNone/>
            </a:pPr>
            <a:r>
              <a:rPr lang="hr-HR" i="1" dirty="0" smtClean="0"/>
              <a:t>Pružiti </a:t>
            </a:r>
            <a:r>
              <a:rPr lang="hr-HR" i="1" dirty="0" smtClean="0"/>
              <a:t>sledeće informacije</a:t>
            </a:r>
            <a:r>
              <a:rPr lang="en-GB" i="1" dirty="0" smtClean="0"/>
              <a:t>: </a:t>
            </a:r>
            <a:endParaRPr lang="pt-PT" dirty="0" smtClean="0"/>
          </a:p>
          <a:p>
            <a:pPr marL="0" indent="0"/>
            <a:r>
              <a:rPr lang="hr-HR" sz="2800" dirty="0" smtClean="0"/>
              <a:t>Za</a:t>
            </a:r>
            <a:r>
              <a:rPr lang="en-GB" sz="2800" dirty="0" smtClean="0"/>
              <a:t> </a:t>
            </a:r>
            <a:r>
              <a:rPr lang="hr-HR" sz="2800" b="1" dirty="0" smtClean="0"/>
              <a:t>izvršenje naloga za pretres</a:t>
            </a:r>
            <a:r>
              <a:rPr lang="en-GB" sz="2800" dirty="0" smtClean="0"/>
              <a:t>: </a:t>
            </a:r>
          </a:p>
          <a:p>
            <a:pPr lvl="1"/>
            <a:r>
              <a:rPr lang="en-GB" sz="2400" dirty="0" smtClean="0"/>
              <a:t> </a:t>
            </a:r>
            <a:r>
              <a:rPr lang="hr-HR" sz="2400" dirty="0" smtClean="0"/>
              <a:t>dostaviti </a:t>
            </a:r>
            <a:r>
              <a:rPr lang="hr-HR" sz="2400" dirty="0" smtClean="0"/>
              <a:t>valjan nalog za pretres izdat od strane domaćeg sudskog organa </a:t>
            </a:r>
            <a:r>
              <a:rPr lang="bs-Latn-BA" sz="2400" dirty="0" smtClean="0"/>
              <a:t> </a:t>
            </a:r>
            <a:endParaRPr lang="en-GB" sz="2400" dirty="0" smtClean="0"/>
          </a:p>
          <a:p>
            <a:pPr lvl="1"/>
            <a:r>
              <a:rPr lang="bs-Latn-BA" sz="2400" dirty="0" smtClean="0"/>
              <a:t>Pružiti </a:t>
            </a:r>
            <a:r>
              <a:rPr lang="bs-Latn-BA" sz="2400" dirty="0" smtClean="0"/>
              <a:t>precizne indikacije o mestima i objektima koje </a:t>
            </a:r>
            <a:r>
              <a:rPr lang="bs-Latn-BA" sz="2400" dirty="0" smtClean="0"/>
              <a:t>je potrebno </a:t>
            </a:r>
            <a:r>
              <a:rPr lang="bs-Latn-BA" sz="2400" dirty="0" smtClean="0"/>
              <a:t>pretražiti </a:t>
            </a:r>
            <a:endParaRPr lang="en-GB" sz="2400" dirty="0" smtClean="0"/>
          </a:p>
          <a:p>
            <a:pPr lvl="1"/>
            <a:r>
              <a:rPr lang="bs-Latn-BA" sz="2400" dirty="0" smtClean="0"/>
              <a:t>Odrediti </a:t>
            </a:r>
            <a:r>
              <a:rPr lang="bs-Latn-BA" sz="2400" dirty="0" smtClean="0"/>
              <a:t>detaljna pravila koja treba slediti prilikom izvršenja pretresa</a:t>
            </a:r>
            <a:endParaRPr lang="en-GB" sz="2400" dirty="0" smtClean="0"/>
          </a:p>
          <a:p>
            <a:pPr lvl="1"/>
            <a:r>
              <a:rPr lang="bs-Latn-BA" sz="2400" dirty="0" smtClean="0"/>
              <a:t>Pružiti </a:t>
            </a:r>
            <a:r>
              <a:rPr lang="bs-Latn-BA" sz="2400" dirty="0" smtClean="0"/>
              <a:t>tačne indikacije o dokazima koje </a:t>
            </a:r>
            <a:r>
              <a:rPr lang="bs-Latn-BA" sz="2400" dirty="0" smtClean="0"/>
              <a:t>je potrebno </a:t>
            </a:r>
            <a:r>
              <a:rPr lang="bs-Latn-BA" sz="2400" dirty="0" smtClean="0"/>
              <a:t>tražiti</a:t>
            </a:r>
            <a:endParaRPr lang="en-GB" sz="2400" dirty="0" smtClean="0"/>
          </a:p>
          <a:p>
            <a:pPr marL="0" indent="0"/>
            <a:endParaRPr lang="en-GB" dirty="0" smtClean="0">
              <a:solidFill>
                <a:srgbClr val="FF0000"/>
              </a:solidFill>
            </a:endParaRPr>
          </a:p>
        </p:txBody>
      </p:sp>
      <p:sp>
        <p:nvSpPr>
          <p:cNvPr id="32772" name="Slide Number Placeholder 1"/>
          <p:cNvSpPr>
            <a:spLocks noGrp="1"/>
          </p:cNvSpPr>
          <p:nvPr>
            <p:ph type="sldNum" sz="quarter" idx="12"/>
          </p:nvPr>
        </p:nvSpPr>
        <p:spPr bwMode="auto">
          <a:noFill/>
          <a:ln>
            <a:miter lim="800000"/>
            <a:headEnd/>
            <a:tailEnd/>
          </a:ln>
        </p:spPr>
        <p:txBody>
          <a:bodyPr/>
          <a:lstStyle/>
          <a:p>
            <a:fld id="{F6240188-CC9D-4F6B-9B17-CF95EA55E25D}" type="slidenum">
              <a:rPr lang="en-US"/>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26626" name="Marcador de Posição de Conteúdo 2"/>
          <p:cNvSpPr>
            <a:spLocks noGrp="1"/>
          </p:cNvSpPr>
          <p:nvPr>
            <p:ph idx="1"/>
          </p:nvPr>
        </p:nvSpPr>
        <p:spPr>
          <a:xfrm>
            <a:off x="468313" y="2349500"/>
            <a:ext cx="8229600" cy="4254500"/>
          </a:xfrm>
        </p:spPr>
        <p:txBody>
          <a:bodyPr/>
          <a:lstStyle/>
          <a:p>
            <a:pPr marL="0" indent="0">
              <a:buFont typeface="Arial" charset="0"/>
              <a:buNone/>
              <a:defRPr/>
            </a:pPr>
            <a:r>
              <a:rPr lang="hr-HR" i="1" dirty="0" smtClean="0"/>
              <a:t>Pružiti </a:t>
            </a:r>
            <a:r>
              <a:rPr lang="hr-HR" i="1" dirty="0" smtClean="0"/>
              <a:t>sledeće informacije</a:t>
            </a:r>
            <a:r>
              <a:rPr lang="en-GB" i="1" dirty="0" smtClean="0"/>
              <a:t>:</a:t>
            </a:r>
            <a:endParaRPr lang="en-GB" dirty="0" smtClean="0"/>
          </a:p>
          <a:p>
            <a:pPr>
              <a:defRPr/>
            </a:pPr>
            <a:r>
              <a:rPr lang="hr-HR" dirty="0" smtClean="0"/>
              <a:t>Za</a:t>
            </a:r>
            <a:r>
              <a:rPr lang="en-GB" dirty="0" smtClean="0"/>
              <a:t> </a:t>
            </a:r>
            <a:r>
              <a:rPr lang="hr-HR" b="1" dirty="0" smtClean="0"/>
              <a:t>oduzimanje</a:t>
            </a:r>
            <a:r>
              <a:rPr lang="en-GB" b="1" dirty="0" smtClean="0"/>
              <a:t>/</a:t>
            </a:r>
            <a:r>
              <a:rPr lang="hr-HR" b="1" dirty="0" smtClean="0"/>
              <a:t>konfiskaciju</a:t>
            </a:r>
            <a:r>
              <a:rPr lang="en-GB" dirty="0" smtClean="0"/>
              <a:t>: </a:t>
            </a:r>
          </a:p>
          <a:p>
            <a:pPr lvl="1">
              <a:defRPr/>
            </a:pPr>
            <a:r>
              <a:rPr lang="hr-HR" dirty="0" smtClean="0"/>
              <a:t>Obezbediti </a:t>
            </a:r>
            <a:r>
              <a:rPr lang="hr-HR" dirty="0" smtClean="0"/>
              <a:t>primerak valjane naredbe za oduzimanje ili konfiskaciju izdate od strane odgovarajućeg sudskog organa</a:t>
            </a:r>
            <a:endParaRPr lang="en-GB" dirty="0" smtClean="0"/>
          </a:p>
          <a:p>
            <a:pPr lvl="1">
              <a:defRPr/>
            </a:pPr>
            <a:r>
              <a:rPr lang="hr-HR" dirty="0" smtClean="0"/>
              <a:t>Precizirati </a:t>
            </a:r>
            <a:r>
              <a:rPr lang="hr-HR" dirty="0" smtClean="0"/>
              <a:t>predmete </a:t>
            </a:r>
            <a:r>
              <a:rPr lang="hr-HR" dirty="0" smtClean="0"/>
              <a:t>koje je potrebno </a:t>
            </a:r>
            <a:r>
              <a:rPr lang="hr-HR" dirty="0" smtClean="0"/>
              <a:t>oduzeti/zapleniti</a:t>
            </a:r>
            <a:r>
              <a:rPr lang="en-GB" dirty="0" smtClean="0"/>
              <a:t> </a:t>
            </a:r>
          </a:p>
          <a:p>
            <a:pPr lvl="1">
              <a:defRPr/>
            </a:pPr>
            <a:r>
              <a:rPr lang="hr-HR" dirty="0" smtClean="0"/>
              <a:t>Navesti </a:t>
            </a:r>
            <a:r>
              <a:rPr lang="hr-HR" dirty="0" smtClean="0"/>
              <a:t>sva </a:t>
            </a:r>
            <a:r>
              <a:rPr lang="hr-HR" b="1" dirty="0" smtClean="0"/>
              <a:t>specifična pravila ukoliko je potrebno, za izvršenje pretresa</a:t>
            </a:r>
            <a:endParaRPr lang="en-GB" b="1" dirty="0" smtClean="0"/>
          </a:p>
        </p:txBody>
      </p:sp>
      <p:sp>
        <p:nvSpPr>
          <p:cNvPr id="34820" name="Slide Number Placeholder 1"/>
          <p:cNvSpPr>
            <a:spLocks noGrp="1"/>
          </p:cNvSpPr>
          <p:nvPr>
            <p:ph type="sldNum" sz="quarter" idx="12"/>
          </p:nvPr>
        </p:nvSpPr>
        <p:spPr bwMode="auto">
          <a:noFill/>
          <a:ln>
            <a:miter lim="800000"/>
            <a:headEnd/>
            <a:tailEnd/>
          </a:ln>
        </p:spPr>
        <p:txBody>
          <a:bodyPr/>
          <a:lstStyle/>
          <a:p>
            <a:fld id="{A090D223-6294-44BC-95FD-E61849B5D3A4}" type="slidenum">
              <a:rPr lang="en-US"/>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36867" name="Marcador de Posição de Conteúdo 2"/>
          <p:cNvSpPr>
            <a:spLocks noGrp="1"/>
          </p:cNvSpPr>
          <p:nvPr>
            <p:ph idx="1"/>
          </p:nvPr>
        </p:nvSpPr>
        <p:spPr>
          <a:xfrm>
            <a:off x="468313" y="2133600"/>
            <a:ext cx="8229600" cy="4535488"/>
          </a:xfrm>
        </p:spPr>
        <p:txBody>
          <a:bodyPr/>
          <a:lstStyle/>
          <a:p>
            <a:pPr marL="0" indent="0">
              <a:buFont typeface="Arial" charset="0"/>
              <a:buNone/>
            </a:pPr>
            <a:r>
              <a:rPr lang="hr-HR" i="1" dirty="0" smtClean="0"/>
              <a:t>Pružiti </a:t>
            </a:r>
            <a:r>
              <a:rPr lang="hr-HR" i="1" dirty="0" smtClean="0"/>
              <a:t>sledeće informacije</a:t>
            </a:r>
            <a:r>
              <a:rPr lang="en-GB" i="1" dirty="0" smtClean="0"/>
              <a:t>: </a:t>
            </a:r>
            <a:endParaRPr lang="en-GB" sz="2400" dirty="0" smtClean="0"/>
          </a:p>
          <a:p>
            <a:pPr marL="0" indent="0"/>
            <a:r>
              <a:rPr lang="hr-HR" sz="2800" dirty="0" smtClean="0"/>
              <a:t>Za</a:t>
            </a:r>
            <a:r>
              <a:rPr lang="en-GB" sz="2800" dirty="0" smtClean="0"/>
              <a:t> </a:t>
            </a:r>
            <a:r>
              <a:rPr lang="hr-HR" sz="2800" b="1" dirty="0" smtClean="0"/>
              <a:t>posebne istražne mere</a:t>
            </a:r>
            <a:r>
              <a:rPr lang="en-GB" sz="2800" dirty="0" smtClean="0"/>
              <a:t>: </a:t>
            </a:r>
          </a:p>
          <a:p>
            <a:pPr lvl="1"/>
            <a:r>
              <a:rPr lang="en-GB" sz="2200" dirty="0" smtClean="0"/>
              <a:t> </a:t>
            </a:r>
            <a:r>
              <a:rPr lang="hr-HR" sz="2200" dirty="0" smtClean="0"/>
              <a:t>dostaviti </a:t>
            </a:r>
            <a:r>
              <a:rPr lang="hr-HR" sz="2200" dirty="0" smtClean="0"/>
              <a:t>primerak </a:t>
            </a:r>
            <a:r>
              <a:rPr lang="hr-HR" sz="2200" dirty="0" smtClean="0"/>
              <a:t>valjane </a:t>
            </a:r>
            <a:r>
              <a:rPr lang="hr-HR" sz="2200" dirty="0" smtClean="0"/>
              <a:t>naredbe za SIM izdate od strane nadležnog domaćeg sudskog tela</a:t>
            </a:r>
            <a:endParaRPr lang="en-GB" sz="2200" dirty="0" smtClean="0"/>
          </a:p>
          <a:p>
            <a:pPr lvl="1"/>
            <a:r>
              <a:rPr lang="bs-Latn-BA" sz="2200" dirty="0" smtClean="0"/>
              <a:t>Navesti </a:t>
            </a:r>
            <a:r>
              <a:rPr lang="bs-Latn-BA" sz="2200" dirty="0" smtClean="0"/>
              <a:t>obim i prirodu aktivnosti koje </a:t>
            </a:r>
            <a:r>
              <a:rPr lang="bs-Latn-BA" sz="2200" dirty="0" smtClean="0"/>
              <a:t>je potrebno </a:t>
            </a:r>
            <a:r>
              <a:rPr lang="bs-Latn-BA" sz="2200" dirty="0" smtClean="0"/>
              <a:t>preduzeti</a:t>
            </a:r>
            <a:endParaRPr lang="en-GB" sz="2200" dirty="0" smtClean="0"/>
          </a:p>
          <a:p>
            <a:pPr lvl="1"/>
            <a:r>
              <a:rPr lang="bs-Latn-BA" sz="2200" dirty="0" smtClean="0"/>
              <a:t>Navesti </a:t>
            </a:r>
            <a:r>
              <a:rPr lang="bs-Latn-BA" sz="2200" dirty="0" smtClean="0"/>
              <a:t>posebne uslove koje </a:t>
            </a:r>
            <a:r>
              <a:rPr lang="bs-Latn-BA" sz="2200" dirty="0" smtClean="0"/>
              <a:t>je potrebno imati </a:t>
            </a:r>
            <a:r>
              <a:rPr lang="bs-Latn-BA" sz="2200" dirty="0" smtClean="0"/>
              <a:t>na umu – </a:t>
            </a:r>
            <a:r>
              <a:rPr lang="bs-Latn-BA" sz="2200" b="1" dirty="0" smtClean="0"/>
              <a:t>identitet/anonimnost prikrivenih agenata,</a:t>
            </a:r>
            <a:r>
              <a:rPr lang="bs-Latn-BA" sz="2200" dirty="0" smtClean="0"/>
              <a:t> tehničke i logističke zahteve, pokrivanje troškova, specifične </a:t>
            </a:r>
            <a:r>
              <a:rPr lang="bs-Latn-BA" sz="2200" b="1" dirty="0" smtClean="0"/>
              <a:t>kanale za komunikaciju</a:t>
            </a:r>
            <a:r>
              <a:rPr lang="bs-Latn-BA" sz="2200" dirty="0" smtClean="0"/>
              <a:t>, i sl. </a:t>
            </a:r>
            <a:endParaRPr lang="en-GB" sz="2200" dirty="0" smtClean="0"/>
          </a:p>
          <a:p>
            <a:pPr lvl="1"/>
            <a:r>
              <a:rPr lang="bs-Latn-BA" sz="2200" dirty="0" smtClean="0"/>
              <a:t>Ako je potrebno, </a:t>
            </a:r>
            <a:r>
              <a:rPr lang="bs-Latn-BA" sz="2200" dirty="0" smtClean="0"/>
              <a:t>imati potpisan sporazum o  Zajedičkom istražnom timu (</a:t>
            </a:r>
            <a:r>
              <a:rPr lang="bs-Latn-BA" sz="2200" b="1" u="sng" dirty="0" smtClean="0"/>
              <a:t>JIT)</a:t>
            </a:r>
            <a:r>
              <a:rPr lang="bs-Latn-BA" sz="2400" b="1" u="sng" dirty="0" smtClean="0"/>
              <a:t> </a:t>
            </a:r>
            <a:endParaRPr lang="en-GB" dirty="0" smtClean="0"/>
          </a:p>
        </p:txBody>
      </p:sp>
      <p:sp>
        <p:nvSpPr>
          <p:cNvPr id="36868" name="Slide Number Placeholder 1"/>
          <p:cNvSpPr>
            <a:spLocks noGrp="1"/>
          </p:cNvSpPr>
          <p:nvPr>
            <p:ph type="sldNum" sz="quarter" idx="12"/>
          </p:nvPr>
        </p:nvSpPr>
        <p:spPr bwMode="auto">
          <a:noFill/>
          <a:ln>
            <a:miter lim="800000"/>
            <a:headEnd/>
            <a:tailEnd/>
          </a:ln>
        </p:spPr>
        <p:txBody>
          <a:bodyPr/>
          <a:lstStyle/>
          <a:p>
            <a:fld id="{84E015E1-C165-40F4-9D75-5051F875E3EC}" type="slidenum">
              <a:rPr lang="en-US"/>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38915" name="Marcador de Posição de Conteúdo 2"/>
          <p:cNvSpPr>
            <a:spLocks noGrp="1"/>
          </p:cNvSpPr>
          <p:nvPr>
            <p:ph idx="1"/>
          </p:nvPr>
        </p:nvSpPr>
        <p:spPr>
          <a:xfrm>
            <a:off x="457200" y="2492375"/>
            <a:ext cx="8229600" cy="3633788"/>
          </a:xfrm>
        </p:spPr>
        <p:txBody>
          <a:bodyPr/>
          <a:lstStyle/>
          <a:p>
            <a:r>
              <a:rPr lang="hr-HR" sz="2800" dirty="0" smtClean="0"/>
              <a:t>Naglasiti </a:t>
            </a:r>
            <a:r>
              <a:rPr lang="hr-HR" sz="2800" dirty="0" smtClean="0"/>
              <a:t>bilo kakve specifične </a:t>
            </a:r>
            <a:r>
              <a:rPr lang="hr-HR" sz="2800" b="1" dirty="0" smtClean="0"/>
              <a:t>zahteve u vezi sa poverljivošću. </a:t>
            </a:r>
            <a:endParaRPr lang="en-GB" sz="2800" b="1" dirty="0" smtClean="0"/>
          </a:p>
          <a:p>
            <a:r>
              <a:rPr lang="hr-HR" sz="2800" dirty="0" smtClean="0"/>
              <a:t>Navesti </a:t>
            </a:r>
            <a:r>
              <a:rPr lang="hr-HR" sz="2800" dirty="0" smtClean="0"/>
              <a:t>i </a:t>
            </a:r>
            <a:r>
              <a:rPr lang="hr-HR" sz="2800" dirty="0" smtClean="0"/>
              <a:t>odrediti </a:t>
            </a:r>
            <a:r>
              <a:rPr lang="hr-HR" sz="2800" dirty="0" smtClean="0"/>
              <a:t>nivo hitnosti u izvršavanju zahteva, kao i vremenske rokove. </a:t>
            </a:r>
            <a:endParaRPr lang="en-GB" sz="2800" dirty="0" smtClean="0"/>
          </a:p>
          <a:p>
            <a:r>
              <a:rPr lang="hr-HR" sz="2800" dirty="0" smtClean="0"/>
              <a:t>Adekvatna i što je moguće tačnija identifikacija osumnjičenih – imajte na umu da je ovo virtuelni svet – identitet može lako biti sakriven, izmenjen, ukraden.</a:t>
            </a:r>
            <a:endParaRPr lang="en-GB" sz="2800" dirty="0" smtClean="0"/>
          </a:p>
          <a:p>
            <a:endParaRPr lang="en-GB" dirty="0" smtClean="0"/>
          </a:p>
        </p:txBody>
      </p:sp>
      <p:sp>
        <p:nvSpPr>
          <p:cNvPr id="38916" name="Slide Number Placeholder 1"/>
          <p:cNvSpPr>
            <a:spLocks noGrp="1"/>
          </p:cNvSpPr>
          <p:nvPr>
            <p:ph type="sldNum" sz="quarter" idx="12"/>
          </p:nvPr>
        </p:nvSpPr>
        <p:spPr bwMode="auto">
          <a:noFill/>
          <a:ln>
            <a:miter lim="800000"/>
            <a:headEnd/>
            <a:tailEnd/>
          </a:ln>
        </p:spPr>
        <p:txBody>
          <a:bodyPr/>
          <a:lstStyle/>
          <a:p>
            <a:fld id="{37CA3546-8A8B-4B18-9E2B-34D5276841CD}" type="slidenum">
              <a:rPr lang="en-US"/>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40963" name="Marcador de Posição de Conteúdo 2"/>
          <p:cNvSpPr>
            <a:spLocks noGrp="1"/>
          </p:cNvSpPr>
          <p:nvPr>
            <p:ph idx="1"/>
          </p:nvPr>
        </p:nvSpPr>
        <p:spPr>
          <a:xfrm>
            <a:off x="457200" y="2363788"/>
            <a:ext cx="8229600" cy="3762375"/>
          </a:xfrm>
        </p:spPr>
        <p:txBody>
          <a:bodyPr/>
          <a:lstStyle/>
          <a:p>
            <a:r>
              <a:rPr lang="hr-HR" dirty="0" smtClean="0"/>
              <a:t>Odgovarajuća identifikacija i </a:t>
            </a:r>
            <a:r>
              <a:rPr lang="hr-HR" b="1" dirty="0" smtClean="0"/>
              <a:t>prioritetnost</a:t>
            </a:r>
            <a:r>
              <a:rPr lang="hr-HR" dirty="0" smtClean="0"/>
              <a:t> </a:t>
            </a:r>
            <a:r>
              <a:rPr lang="hr-HR" dirty="0" smtClean="0"/>
              <a:t>dokaza koji se traže </a:t>
            </a:r>
            <a:r>
              <a:rPr lang="hr-HR" dirty="0" smtClean="0"/>
              <a:t>putem </a:t>
            </a:r>
            <a:r>
              <a:rPr lang="hr-HR" i="1" dirty="0" smtClean="0"/>
              <a:t>MLAT </a:t>
            </a:r>
            <a:r>
              <a:rPr lang="hr-HR" dirty="0" smtClean="0"/>
              <a:t>zahteva </a:t>
            </a:r>
            <a:r>
              <a:rPr lang="hr-HR" dirty="0" smtClean="0"/>
              <a:t>– određivanje prioriteta – biranje samo onih </a:t>
            </a:r>
            <a:r>
              <a:rPr lang="hr-HR" dirty="0" smtClean="0"/>
              <a:t>koji su vitalni </a:t>
            </a:r>
            <a:r>
              <a:rPr lang="hr-HR" dirty="0" smtClean="0"/>
              <a:t>za istragu – racionalizacija resursa i povećanje efikasnosti</a:t>
            </a:r>
            <a:endParaRPr lang="en-GB" dirty="0" smtClean="0"/>
          </a:p>
        </p:txBody>
      </p:sp>
      <p:sp>
        <p:nvSpPr>
          <p:cNvPr id="40964" name="Slide Number Placeholder 1"/>
          <p:cNvSpPr>
            <a:spLocks noGrp="1"/>
          </p:cNvSpPr>
          <p:nvPr>
            <p:ph type="sldNum" sz="quarter" idx="12"/>
          </p:nvPr>
        </p:nvSpPr>
        <p:spPr bwMode="auto">
          <a:noFill/>
          <a:ln>
            <a:miter lim="800000"/>
            <a:headEnd/>
            <a:tailEnd/>
          </a:ln>
        </p:spPr>
        <p:txBody>
          <a:bodyPr/>
          <a:lstStyle/>
          <a:p>
            <a:fld id="{6BC91882-E115-4014-A2A5-C0BE92BFCF10}" type="slidenum">
              <a:rPr lang="en-US"/>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43011" name="Marcador de Posição de Conteúdo 2"/>
          <p:cNvSpPr>
            <a:spLocks noGrp="1"/>
          </p:cNvSpPr>
          <p:nvPr>
            <p:ph idx="1"/>
          </p:nvPr>
        </p:nvSpPr>
        <p:spPr>
          <a:xfrm>
            <a:off x="468313" y="2276475"/>
            <a:ext cx="8229600" cy="4311650"/>
          </a:xfrm>
        </p:spPr>
        <p:txBody>
          <a:bodyPr/>
          <a:lstStyle/>
          <a:p>
            <a:r>
              <a:rPr lang="en-GB" sz="2400" b="1" dirty="0" err="1" smtClean="0"/>
              <a:t>Identifikovanje</a:t>
            </a:r>
            <a:r>
              <a:rPr lang="en-GB" sz="2400" b="1" dirty="0" smtClean="0"/>
              <a:t> </a:t>
            </a:r>
            <a:r>
              <a:rPr lang="hr-HR" sz="2400" b="1" dirty="0" smtClean="0"/>
              <a:t>odgovarajućih kontakt osoba u drugim zemljama </a:t>
            </a:r>
            <a:r>
              <a:rPr lang="en-GB" sz="2400" dirty="0" smtClean="0"/>
              <a:t>– 24/7 </a:t>
            </a:r>
            <a:r>
              <a:rPr lang="hr-HR" sz="2400" dirty="0" smtClean="0"/>
              <a:t>kontakti u svetlu Konvencije iz Budimpešte, Interpol kanala itd – posebno u predmetima </a:t>
            </a:r>
            <a:r>
              <a:rPr lang="hr-HR" sz="2400" dirty="0" smtClean="0"/>
              <a:t>“gorućih </a:t>
            </a:r>
            <a:r>
              <a:rPr lang="hr-HR" sz="2400" dirty="0" smtClean="0"/>
              <a:t>potraga” gde se mora poduzeti hitna akcija da bi se obezbedili i sačuvali digitalni podaci (elektronski dokazi). </a:t>
            </a:r>
            <a:endParaRPr lang="en-GB" sz="2400" dirty="0" smtClean="0"/>
          </a:p>
          <a:p>
            <a:pPr>
              <a:buFont typeface="Arial" charset="0"/>
              <a:buNone/>
            </a:pPr>
            <a:endParaRPr lang="en-GB" sz="2400" dirty="0" smtClean="0"/>
          </a:p>
          <a:p>
            <a:r>
              <a:rPr lang="hr-HR" sz="2400" b="1" dirty="0" smtClean="0"/>
              <a:t>Uspostavljanje neformalnih kontakata sa odgovarajućim kolegama pre formalnog podnošenja </a:t>
            </a:r>
            <a:r>
              <a:rPr lang="hr-HR" sz="2400" b="1" i="1" dirty="0" smtClean="0"/>
              <a:t>MLAT </a:t>
            </a:r>
            <a:r>
              <a:rPr lang="hr-HR" sz="2400" b="1" dirty="0" smtClean="0"/>
              <a:t>zahteva</a:t>
            </a:r>
            <a:r>
              <a:rPr lang="en-GB" sz="2400" dirty="0" smtClean="0"/>
              <a:t> </a:t>
            </a:r>
            <a:r>
              <a:rPr lang="hr-HR" sz="2400" dirty="0" smtClean="0"/>
              <a:t>da bi </a:t>
            </a:r>
            <a:r>
              <a:rPr lang="hr-HR" sz="2400" dirty="0" smtClean="0"/>
              <a:t>se oni informisali </a:t>
            </a:r>
            <a:r>
              <a:rPr lang="hr-HR" sz="2400" dirty="0" smtClean="0"/>
              <a:t>o očekivanom zahtevu za međunarodnu pomoć, preduzele operativne provere da bi se što detaljnije moguće </a:t>
            </a:r>
            <a:r>
              <a:rPr lang="hr-HR" sz="2400" dirty="0" smtClean="0"/>
              <a:t>precizirao </a:t>
            </a:r>
            <a:r>
              <a:rPr lang="hr-HR" sz="2400" dirty="0" smtClean="0"/>
              <a:t>zahtev</a:t>
            </a:r>
            <a:endParaRPr lang="en-GB" sz="2400" dirty="0" smtClean="0"/>
          </a:p>
          <a:p>
            <a:endParaRPr lang="en-GB" dirty="0" smtClean="0"/>
          </a:p>
        </p:txBody>
      </p:sp>
      <p:sp>
        <p:nvSpPr>
          <p:cNvPr id="43012" name="Slide Number Placeholder 1"/>
          <p:cNvSpPr>
            <a:spLocks noGrp="1"/>
          </p:cNvSpPr>
          <p:nvPr>
            <p:ph type="sldNum" sz="quarter" idx="12"/>
          </p:nvPr>
        </p:nvSpPr>
        <p:spPr bwMode="auto">
          <a:noFill/>
          <a:ln>
            <a:miter lim="800000"/>
            <a:headEnd/>
            <a:tailEnd/>
          </a:ln>
        </p:spPr>
        <p:txBody>
          <a:bodyPr/>
          <a:lstStyle/>
          <a:p>
            <a:fld id="{AEE28C4A-B447-42EA-B313-0407FB2D8E0B}" type="slidenum">
              <a:rPr lang="en-US"/>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ítulo 1"/>
          <p:cNvSpPr>
            <a:spLocks noGrp="1"/>
          </p:cNvSpPr>
          <p:nvPr>
            <p:ph type="title"/>
          </p:nvPr>
        </p:nvSpPr>
        <p:spPr/>
        <p:txBody>
          <a:bodyPr/>
          <a:lstStyle/>
          <a:p>
            <a:r>
              <a:rPr lang="hr-HR" sz="3200" b="1" dirty="0" smtClean="0"/>
              <a:t>Neka praktična pitanja u vezi sa međunarodnim istragama </a:t>
            </a:r>
            <a:r>
              <a:rPr lang="hr-HR" sz="3200" b="1" dirty="0" smtClean="0"/>
              <a:t> internet kriminala</a:t>
            </a:r>
            <a:endParaRPr lang="en-GB" sz="3200" b="1" dirty="0" smtClean="0"/>
          </a:p>
        </p:txBody>
      </p:sp>
      <p:sp>
        <p:nvSpPr>
          <p:cNvPr id="45059" name="Marcador de Posição de Conteúdo 2"/>
          <p:cNvSpPr>
            <a:spLocks noGrp="1"/>
          </p:cNvSpPr>
          <p:nvPr>
            <p:ph idx="1"/>
          </p:nvPr>
        </p:nvSpPr>
        <p:spPr>
          <a:xfrm>
            <a:off x="468313" y="2492375"/>
            <a:ext cx="8229600" cy="3917950"/>
          </a:xfrm>
        </p:spPr>
        <p:txBody>
          <a:bodyPr/>
          <a:lstStyle/>
          <a:p>
            <a:pPr>
              <a:lnSpc>
                <a:spcPct val="80000"/>
              </a:lnSpc>
            </a:pPr>
            <a:r>
              <a:rPr lang="hr-HR" sz="2200" dirty="0" smtClean="0"/>
              <a:t>Obezbeđivanje da je </a:t>
            </a:r>
            <a:r>
              <a:rPr lang="hr-HR" sz="2200" b="1" dirty="0" smtClean="0"/>
              <a:t>jurisdikcija</a:t>
            </a:r>
            <a:r>
              <a:rPr lang="hr-HR" sz="2200" dirty="0" smtClean="0"/>
              <a:t> identifikovana na odgovarajući način u smislu gde su locirani </a:t>
            </a:r>
            <a:r>
              <a:rPr lang="hr-HR" sz="2200" b="1" dirty="0" smtClean="0"/>
              <a:t>dokazi/učinioci/oštećeni</a:t>
            </a:r>
            <a:r>
              <a:rPr lang="hr-HR" sz="2200" dirty="0" smtClean="0"/>
              <a:t>, imajući na umu čisto tehnološka pitanja kao što su </a:t>
            </a:r>
            <a:r>
              <a:rPr lang="hr-HR" sz="2200" b="1" dirty="0" smtClean="0"/>
              <a:t>vlasništvo elektronskih podataka</a:t>
            </a:r>
            <a:r>
              <a:rPr lang="hr-HR" sz="2200" dirty="0" smtClean="0"/>
              <a:t>, </a:t>
            </a:r>
            <a:r>
              <a:rPr lang="hr-HR" sz="2200" b="1" dirty="0" smtClean="0"/>
              <a:t>fizičku lokaciju </a:t>
            </a:r>
            <a:r>
              <a:rPr lang="hr-HR" sz="2200" b="1" dirty="0" smtClean="0"/>
              <a:t>servera/provajdera, kao i zakonsko prebivalište vlasnika servera/provajdera – </a:t>
            </a:r>
            <a:r>
              <a:rPr lang="hr-HR" sz="2200" b="1" dirty="0" smtClean="0"/>
              <a:t>tj. servera </a:t>
            </a:r>
            <a:r>
              <a:rPr lang="hr-HR" sz="2200" b="1" dirty="0" smtClean="0"/>
              <a:t>lociranih u jednoj </a:t>
            </a:r>
            <a:r>
              <a:rPr lang="hr-HR" sz="2200" b="1" dirty="0" smtClean="0"/>
              <a:t>zemlji, </a:t>
            </a:r>
            <a:r>
              <a:rPr lang="hr-HR" sz="2200" b="1" dirty="0" smtClean="0"/>
              <a:t>ili je u pitanju </a:t>
            </a:r>
            <a:r>
              <a:rPr lang="hr-HR" sz="2200" b="1" dirty="0" smtClean="0"/>
              <a:t>slučaj </a:t>
            </a:r>
            <a:r>
              <a:rPr lang="hr-HR" sz="2200" b="1" i="1" dirty="0" smtClean="0"/>
              <a:t>cloud-computing</a:t>
            </a:r>
            <a:r>
              <a:rPr lang="hr-HR" sz="2200" b="1" dirty="0" smtClean="0"/>
              <a:t>, </a:t>
            </a:r>
            <a:r>
              <a:rPr lang="hr-HR" sz="2200" b="1" dirty="0" smtClean="0"/>
              <a:t>gde su vlasnici registrovani i deluju iz različitih jurisdikcija</a:t>
            </a:r>
            <a:r>
              <a:rPr lang="hr-HR" sz="2200" dirty="0" smtClean="0"/>
              <a:t>. </a:t>
            </a:r>
            <a:endParaRPr lang="en-GB" sz="2200" b="1" dirty="0" smtClean="0"/>
          </a:p>
          <a:p>
            <a:pPr>
              <a:lnSpc>
                <a:spcPct val="80000"/>
              </a:lnSpc>
              <a:buFont typeface="Arial" charset="0"/>
              <a:buNone/>
            </a:pPr>
            <a:r>
              <a:rPr lang="en-GB" sz="2200" dirty="0" smtClean="0"/>
              <a:t> </a:t>
            </a:r>
          </a:p>
          <a:p>
            <a:pPr>
              <a:lnSpc>
                <a:spcPct val="80000"/>
              </a:lnSpc>
            </a:pPr>
            <a:r>
              <a:rPr lang="hr-HR" sz="2200" b="1" dirty="0" smtClean="0"/>
              <a:t>Različite vremenske zone</a:t>
            </a:r>
            <a:r>
              <a:rPr lang="en-GB" sz="2200" b="1" dirty="0" smtClean="0"/>
              <a:t> </a:t>
            </a:r>
            <a:r>
              <a:rPr lang="en-GB" sz="2200" dirty="0" smtClean="0"/>
              <a:t>– </a:t>
            </a:r>
            <a:r>
              <a:rPr lang="hr-HR" sz="2200" dirty="0" smtClean="0"/>
              <a:t>poteškoće u određivanju kontakata čak i kad se koriste moderna sredstva za komunikaciju (</a:t>
            </a:r>
            <a:r>
              <a:rPr lang="hr-HR" sz="2200" dirty="0" smtClean="0"/>
              <a:t>tj. </a:t>
            </a:r>
            <a:r>
              <a:rPr lang="hr-HR" sz="2200" dirty="0" smtClean="0"/>
              <a:t>tele-konferencije) – ovo može da odgodi </a:t>
            </a:r>
            <a:r>
              <a:rPr lang="hr-HR" sz="2200" dirty="0" smtClean="0"/>
              <a:t>zahteve za istragu/međunarodnu </a:t>
            </a:r>
            <a:r>
              <a:rPr lang="hr-HR" sz="2200" dirty="0" smtClean="0"/>
              <a:t>saradnju i podigne troškove – još uvek postoje policije i tužilaštva koji nemaju pristup međunarodnim telefonskim pozivima!</a:t>
            </a:r>
            <a:r>
              <a:rPr lang="en-GB" sz="2200" dirty="0" smtClean="0"/>
              <a:t> </a:t>
            </a:r>
            <a:endParaRPr lang="en-GB" sz="3000" dirty="0" smtClean="0"/>
          </a:p>
        </p:txBody>
      </p:sp>
      <p:sp>
        <p:nvSpPr>
          <p:cNvPr id="45060" name="Slide Number Placeholder 1"/>
          <p:cNvSpPr>
            <a:spLocks noGrp="1"/>
          </p:cNvSpPr>
          <p:nvPr>
            <p:ph type="sldNum" sz="quarter" idx="12"/>
          </p:nvPr>
        </p:nvSpPr>
        <p:spPr bwMode="auto">
          <a:noFill/>
          <a:ln>
            <a:miter lim="800000"/>
            <a:headEnd/>
            <a:tailEnd/>
          </a:ln>
        </p:spPr>
        <p:txBody>
          <a:bodyPr/>
          <a:lstStyle/>
          <a:p>
            <a:fld id="{5E2C85F3-9564-42B9-8943-A2E611AFA6AF}" type="slidenum">
              <a:rPr lang="en-US"/>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47107" name="Marcador de Posição de Conteúdo 2"/>
          <p:cNvSpPr>
            <a:spLocks noGrp="1"/>
          </p:cNvSpPr>
          <p:nvPr>
            <p:ph idx="1"/>
          </p:nvPr>
        </p:nvSpPr>
        <p:spPr>
          <a:xfrm>
            <a:off x="468313" y="2349500"/>
            <a:ext cx="8229600" cy="4240213"/>
          </a:xfrm>
        </p:spPr>
        <p:txBody>
          <a:bodyPr/>
          <a:lstStyle/>
          <a:p>
            <a:r>
              <a:rPr lang="hr-HR" b="1" dirty="0" smtClean="0"/>
              <a:t>Prevođenje</a:t>
            </a:r>
            <a:r>
              <a:rPr lang="en-GB" dirty="0" smtClean="0"/>
              <a:t> </a:t>
            </a:r>
            <a:r>
              <a:rPr lang="hr-HR" dirty="0" smtClean="0"/>
              <a:t>dokumenata</a:t>
            </a:r>
            <a:r>
              <a:rPr lang="en-GB" dirty="0" smtClean="0"/>
              <a:t> – </a:t>
            </a:r>
            <a:r>
              <a:rPr lang="hr-HR" dirty="0" smtClean="0"/>
              <a:t>mnoge države zahtevaju da zahtevi za međunarodnu pomoć budu prevedeni na njihove službene jezike. </a:t>
            </a:r>
            <a:endParaRPr lang="en-GB" dirty="0" smtClean="0"/>
          </a:p>
          <a:p>
            <a:pPr>
              <a:buFont typeface="Arial" charset="0"/>
              <a:buNone/>
            </a:pPr>
            <a:r>
              <a:rPr lang="en-GB" dirty="0" smtClean="0"/>
              <a:t> </a:t>
            </a:r>
          </a:p>
          <a:p>
            <a:r>
              <a:rPr lang="hr-HR" dirty="0" smtClean="0"/>
              <a:t>Jezičke barijere tokom direktnih i neformalnih kontakata između službenika agencija za provođenje zakona, tužilaca i sudija.</a:t>
            </a:r>
            <a:endParaRPr lang="en-GB" dirty="0" smtClean="0"/>
          </a:p>
        </p:txBody>
      </p:sp>
      <p:sp>
        <p:nvSpPr>
          <p:cNvPr id="47108" name="Slide Number Placeholder 1"/>
          <p:cNvSpPr>
            <a:spLocks noGrp="1"/>
          </p:cNvSpPr>
          <p:nvPr>
            <p:ph type="sldNum" sz="quarter" idx="12"/>
          </p:nvPr>
        </p:nvSpPr>
        <p:spPr bwMode="auto">
          <a:noFill/>
          <a:ln>
            <a:miter lim="800000"/>
            <a:headEnd/>
            <a:tailEnd/>
          </a:ln>
        </p:spPr>
        <p:txBody>
          <a:bodyPr/>
          <a:lstStyle/>
          <a:p>
            <a:fld id="{B5786CE2-F5DA-4E69-82B6-DCB02F9CC89E}" type="slidenum">
              <a:rPr lang="en-US"/>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slov 1"/>
          <p:cNvSpPr>
            <a:spLocks noGrp="1"/>
          </p:cNvSpPr>
          <p:nvPr>
            <p:ph type="title"/>
          </p:nvPr>
        </p:nvSpPr>
        <p:spPr/>
        <p:txBody>
          <a:bodyPr/>
          <a:lstStyle/>
          <a:p>
            <a:endParaRPr lang="sl-SI" smtClean="0"/>
          </a:p>
        </p:txBody>
      </p:sp>
      <p:sp>
        <p:nvSpPr>
          <p:cNvPr id="6147" name="Ograda vsebine 2"/>
          <p:cNvSpPr>
            <a:spLocks noGrp="1"/>
          </p:cNvSpPr>
          <p:nvPr>
            <p:ph idx="1"/>
          </p:nvPr>
        </p:nvSpPr>
        <p:spPr/>
        <p:txBody>
          <a:bodyPr/>
          <a:lstStyle/>
          <a:p>
            <a:r>
              <a:rPr lang="sl-SI" dirty="0" smtClean="0"/>
              <a:t>Uvod u pojam međunarodne saradnje</a:t>
            </a:r>
          </a:p>
          <a:p>
            <a:r>
              <a:rPr lang="sl-SI" dirty="0" smtClean="0"/>
              <a:t>Specifičnosti </a:t>
            </a:r>
            <a:r>
              <a:rPr lang="sl-SI" dirty="0" smtClean="0"/>
              <a:t>onl</a:t>
            </a:r>
            <a:r>
              <a:rPr lang="en-GB" dirty="0" err="1" smtClean="0"/>
              <a:t>ajn</a:t>
            </a:r>
            <a:r>
              <a:rPr lang="sl-SI" dirty="0" smtClean="0"/>
              <a:t> </a:t>
            </a:r>
            <a:r>
              <a:rPr lang="sl-SI" dirty="0" smtClean="0"/>
              <a:t>kriminala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49155" name="Marcador de Posição de Conteúdo 2"/>
          <p:cNvSpPr>
            <a:spLocks noGrp="1"/>
          </p:cNvSpPr>
          <p:nvPr>
            <p:ph idx="1"/>
          </p:nvPr>
        </p:nvSpPr>
        <p:spPr>
          <a:xfrm>
            <a:off x="457200" y="2492375"/>
            <a:ext cx="8229600" cy="3633788"/>
          </a:xfrm>
        </p:spPr>
        <p:txBody>
          <a:bodyPr/>
          <a:lstStyle/>
          <a:p>
            <a:r>
              <a:rPr lang="bs-Latn-BA" sz="2800" b="1" dirty="0" smtClean="0"/>
              <a:t>Budite spremni na odgađanja</a:t>
            </a:r>
            <a:r>
              <a:rPr lang="bs-Latn-BA" sz="2800" dirty="0" smtClean="0"/>
              <a:t> zbog različitih nivoa važnosti u vezi sa istragama </a:t>
            </a:r>
            <a:r>
              <a:rPr lang="bs-Latn-BA" sz="2800" dirty="0" smtClean="0"/>
              <a:t>internet kriminala </a:t>
            </a:r>
            <a:r>
              <a:rPr lang="bs-Latn-BA" sz="2800" dirty="0" smtClean="0"/>
              <a:t>u različitim zemljama. </a:t>
            </a:r>
          </a:p>
          <a:p>
            <a:pPr>
              <a:buFont typeface="Arial" charset="0"/>
              <a:buNone/>
            </a:pPr>
            <a:endParaRPr lang="bs-Latn-BA" sz="2800" dirty="0" smtClean="0"/>
          </a:p>
          <a:p>
            <a:r>
              <a:rPr lang="hr-HR" sz="2800" dirty="0" smtClean="0"/>
              <a:t>Razmotrite pružanje tehničke i ekspertske podrške ukoliko </a:t>
            </a:r>
            <a:r>
              <a:rPr lang="hr-HR" sz="2800" dirty="0" smtClean="0"/>
              <a:t>strana </a:t>
            </a:r>
            <a:r>
              <a:rPr lang="hr-HR" sz="2800" dirty="0" smtClean="0"/>
              <a:t>kojoj se podnosi zahtev nema </a:t>
            </a:r>
            <a:r>
              <a:rPr lang="hr-HR" sz="2800" dirty="0" smtClean="0"/>
              <a:t>sopstevnih kapaciteta </a:t>
            </a:r>
            <a:r>
              <a:rPr lang="hr-HR" sz="2800" dirty="0" smtClean="0"/>
              <a:t>da izvrši vaš zahtev.</a:t>
            </a:r>
            <a:r>
              <a:rPr lang="en-GB" sz="2800" dirty="0" smtClean="0"/>
              <a:t> </a:t>
            </a:r>
          </a:p>
          <a:p>
            <a:endParaRPr lang="en-GB" dirty="0" smtClean="0"/>
          </a:p>
        </p:txBody>
      </p:sp>
      <p:sp>
        <p:nvSpPr>
          <p:cNvPr id="49156" name="Slide Number Placeholder 1"/>
          <p:cNvSpPr>
            <a:spLocks noGrp="1"/>
          </p:cNvSpPr>
          <p:nvPr>
            <p:ph type="sldNum" sz="quarter" idx="12"/>
          </p:nvPr>
        </p:nvSpPr>
        <p:spPr bwMode="auto">
          <a:noFill/>
          <a:ln>
            <a:miter lim="800000"/>
            <a:headEnd/>
            <a:tailEnd/>
          </a:ln>
        </p:spPr>
        <p:txBody>
          <a:bodyPr/>
          <a:lstStyle/>
          <a:p>
            <a:fld id="{62438FB8-95C4-4B09-9945-08FFDB751705}" type="slidenum">
              <a:rPr lang="en-US"/>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ítulo 1"/>
          <p:cNvSpPr>
            <a:spLocks noGrp="1"/>
          </p:cNvSpPr>
          <p:nvPr>
            <p:ph type="title"/>
          </p:nvPr>
        </p:nvSpPr>
        <p:spPr/>
        <p:txBody>
          <a:bodyPr/>
          <a:lstStyle/>
          <a:p>
            <a:r>
              <a:rPr lang="hr-HR" sz="3200" b="1" dirty="0" smtClean="0"/>
              <a:t>Neka praktična pitanja u vezi sa međunarodnim istragama </a:t>
            </a:r>
            <a:r>
              <a:rPr lang="hr-HR" sz="3200" b="1" dirty="0" smtClean="0"/>
              <a:t>internet kriminala</a:t>
            </a:r>
            <a:endParaRPr lang="en-GB" sz="3200" b="1" dirty="0" smtClean="0"/>
          </a:p>
        </p:txBody>
      </p:sp>
      <p:sp>
        <p:nvSpPr>
          <p:cNvPr id="51203" name="Marcador de Posição de Conteúdo 2"/>
          <p:cNvSpPr>
            <a:spLocks noGrp="1"/>
          </p:cNvSpPr>
          <p:nvPr>
            <p:ph idx="1"/>
          </p:nvPr>
        </p:nvSpPr>
        <p:spPr>
          <a:xfrm>
            <a:off x="457200" y="2349500"/>
            <a:ext cx="8229600" cy="3776663"/>
          </a:xfrm>
        </p:spPr>
        <p:txBody>
          <a:bodyPr/>
          <a:lstStyle/>
          <a:p>
            <a:r>
              <a:rPr lang="hr-HR" sz="2800" b="1" dirty="0" smtClean="0"/>
              <a:t>Razmotriti </a:t>
            </a:r>
            <a:r>
              <a:rPr lang="hr-HR" sz="2800" b="1" dirty="0" smtClean="0"/>
              <a:t>traženje i korištenje konvencionalnih/tradicionalnih istražnih alata i mera kad god je moguće</a:t>
            </a:r>
            <a:r>
              <a:rPr lang="en-GB" sz="2800" b="1" dirty="0" smtClean="0"/>
              <a:t> </a:t>
            </a:r>
            <a:r>
              <a:rPr lang="en-GB" sz="2800" dirty="0" smtClean="0"/>
              <a:t>– </a:t>
            </a:r>
            <a:r>
              <a:rPr lang="hr-HR" sz="2800" dirty="0" smtClean="0"/>
              <a:t>policijski službenici/tužioci su više naviknuti na njih, mogu ponekad jednako dobro služiti svrsi i obezbediti dovoljno dokaza za uspešnu istragu i krivični postupak.</a:t>
            </a:r>
            <a:endParaRPr lang="en-GB" sz="2800" dirty="0" smtClean="0"/>
          </a:p>
        </p:txBody>
      </p:sp>
      <p:sp>
        <p:nvSpPr>
          <p:cNvPr id="51204" name="Slide Number Placeholder 1"/>
          <p:cNvSpPr>
            <a:spLocks noGrp="1"/>
          </p:cNvSpPr>
          <p:nvPr>
            <p:ph type="sldNum" sz="quarter" idx="12"/>
          </p:nvPr>
        </p:nvSpPr>
        <p:spPr bwMode="auto">
          <a:noFill/>
          <a:ln>
            <a:miter lim="800000"/>
            <a:headEnd/>
            <a:tailEnd/>
          </a:ln>
        </p:spPr>
        <p:txBody>
          <a:bodyPr/>
          <a:lstStyle/>
          <a:p>
            <a:fld id="{0B8E294B-E203-484F-BC47-61CD6C33773F}" type="slidenum">
              <a:rPr lang="en-US"/>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6" descr="Question Mark Clip Art">
            <a:hlinkClick r:id="rId3"/>
          </p:cNvPr>
          <p:cNvPicPr>
            <a:picLocks noChangeAspect="1" noChangeArrowheads="1"/>
          </p:cNvPicPr>
          <p:nvPr/>
        </p:nvPicPr>
        <p:blipFill>
          <a:blip r:embed="rId4" cstate="print"/>
          <a:srcRect/>
          <a:stretch>
            <a:fillRect/>
          </a:stretch>
        </p:blipFill>
        <p:spPr bwMode="auto">
          <a:xfrm>
            <a:off x="3143250" y="1357313"/>
            <a:ext cx="2857500" cy="2857500"/>
          </a:xfrm>
          <a:prstGeom prst="rect">
            <a:avLst/>
          </a:prstGeom>
          <a:noFill/>
          <a:ln w="9525">
            <a:noFill/>
            <a:miter lim="800000"/>
            <a:headEnd/>
            <a:tailEnd/>
          </a:ln>
        </p:spPr>
      </p:pic>
      <p:sp>
        <p:nvSpPr>
          <p:cNvPr id="53251" name="TextBox 3"/>
          <p:cNvSpPr txBox="1">
            <a:spLocks noChangeArrowheads="1"/>
          </p:cNvSpPr>
          <p:nvPr/>
        </p:nvSpPr>
        <p:spPr bwMode="auto">
          <a:xfrm>
            <a:off x="3071813" y="4500563"/>
            <a:ext cx="2508700" cy="923330"/>
          </a:xfrm>
          <a:prstGeom prst="rect">
            <a:avLst/>
          </a:prstGeom>
          <a:noFill/>
          <a:ln w="9525">
            <a:noFill/>
            <a:miter lim="800000"/>
            <a:headEnd/>
            <a:tailEnd/>
          </a:ln>
        </p:spPr>
        <p:txBody>
          <a:bodyPr wrap="none">
            <a:spAutoFit/>
          </a:bodyPr>
          <a:lstStyle/>
          <a:p>
            <a:pPr eaLnBrk="1" hangingPunct="1"/>
            <a:r>
              <a:rPr lang="hr-HR" sz="5400" b="1" dirty="0" smtClean="0"/>
              <a:t>Pitanja?</a:t>
            </a:r>
            <a:endParaRPr lang="en-GB" sz="5400" b="1" dirty="0"/>
          </a:p>
        </p:txBody>
      </p:sp>
      <p:sp>
        <p:nvSpPr>
          <p:cNvPr id="53252" name="Slide Number Placeholder 1"/>
          <p:cNvSpPr>
            <a:spLocks noGrp="1"/>
          </p:cNvSpPr>
          <p:nvPr>
            <p:ph type="sldNum" sz="quarter" idx="12"/>
          </p:nvPr>
        </p:nvSpPr>
        <p:spPr bwMode="auto">
          <a:noFill/>
          <a:ln>
            <a:miter lim="800000"/>
            <a:headEnd/>
            <a:tailEnd/>
          </a:ln>
        </p:spPr>
        <p:txBody>
          <a:bodyPr/>
          <a:lstStyle/>
          <a:p>
            <a:fld id="{0B535E6B-9E1A-4069-84E8-3F7AA11EA3B5}" type="slidenum">
              <a:rPr lang="en-US"/>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Naslov 1"/>
          <p:cNvSpPr>
            <a:spLocks noGrp="1"/>
          </p:cNvSpPr>
          <p:nvPr>
            <p:ph type="title"/>
          </p:nvPr>
        </p:nvSpPr>
        <p:spPr>
          <a:xfrm>
            <a:off x="468313" y="1052513"/>
            <a:ext cx="8229600" cy="661987"/>
          </a:xfrm>
        </p:spPr>
        <p:txBody>
          <a:bodyPr/>
          <a:lstStyle/>
          <a:p>
            <a:r>
              <a:rPr lang="en-US" b="1" dirty="0" smtClean="0"/>
              <a:t> </a:t>
            </a:r>
            <a:r>
              <a:rPr lang="hr-HR" b="1" dirty="0" smtClean="0"/>
              <a:t>Pitanja</a:t>
            </a:r>
            <a:r>
              <a:rPr lang="sl-SI" b="1" dirty="0" smtClean="0"/>
              <a:t>:</a:t>
            </a:r>
            <a:endParaRPr lang="sl-SI" dirty="0" smtClean="0"/>
          </a:p>
        </p:txBody>
      </p:sp>
      <p:sp>
        <p:nvSpPr>
          <p:cNvPr id="55299" name="Ograda vsebine 2"/>
          <p:cNvSpPr>
            <a:spLocks noGrp="1"/>
          </p:cNvSpPr>
          <p:nvPr>
            <p:ph idx="1"/>
          </p:nvPr>
        </p:nvSpPr>
        <p:spPr/>
        <p:txBody>
          <a:bodyPr/>
          <a:lstStyle/>
          <a:p>
            <a:r>
              <a:rPr lang="hr-HR" sz="2000" dirty="0" smtClean="0"/>
              <a:t>Koji domaći organi su uključeni u međunarodnu saradnju: razmenu informacija, </a:t>
            </a:r>
            <a:r>
              <a:rPr lang="hr-HR" sz="2000" dirty="0" smtClean="0"/>
              <a:t>MPP </a:t>
            </a:r>
            <a:r>
              <a:rPr lang="hr-HR" sz="2000" dirty="0" smtClean="0"/>
              <a:t>i odgađanje transakcija?</a:t>
            </a:r>
            <a:endParaRPr lang="sl-SI" sz="2000" dirty="0" smtClean="0"/>
          </a:p>
          <a:p>
            <a:r>
              <a:rPr lang="hr-HR" sz="2000" dirty="0" smtClean="0"/>
              <a:t>Relevantne mreže i organizacije? Ko su nacionalne kontakt osobe?</a:t>
            </a:r>
            <a:endParaRPr lang="sl-SI" sz="2000" dirty="0" smtClean="0"/>
          </a:p>
          <a:p>
            <a:r>
              <a:rPr lang="hr-HR" sz="2000" dirty="0" smtClean="0"/>
              <a:t>Koji su centralni organi za provođenje Konvencija iz Varšave i Budimpešte?</a:t>
            </a:r>
            <a:endParaRPr lang="sl-SI" sz="2000" dirty="0" smtClean="0"/>
          </a:p>
          <a:p>
            <a:r>
              <a:rPr lang="hr-HR" sz="2000" dirty="0" smtClean="0"/>
              <a:t>Koje informacije se mogu tražiti i koji proceduralni zahtevi sa mogu </a:t>
            </a:r>
            <a:r>
              <a:rPr lang="hr-HR" sz="2000" dirty="0" smtClean="0"/>
              <a:t>podneti </a:t>
            </a:r>
            <a:r>
              <a:rPr lang="hr-HR" sz="2000" dirty="0" smtClean="0"/>
              <a:t>na osnovu </a:t>
            </a:r>
            <a:r>
              <a:rPr lang="hr-HR" sz="2000" dirty="0" smtClean="0"/>
              <a:t>Konvencija iz Varšave </a:t>
            </a:r>
            <a:r>
              <a:rPr lang="hr-HR" sz="2000" dirty="0" smtClean="0"/>
              <a:t>i </a:t>
            </a:r>
            <a:r>
              <a:rPr lang="hr-HR" sz="2000" dirty="0" smtClean="0"/>
              <a:t>Budimpešte</a:t>
            </a:r>
            <a:r>
              <a:rPr lang="hr-HR" sz="2000" dirty="0" smtClean="0"/>
              <a:t>?</a:t>
            </a:r>
            <a:endParaRPr lang="sl-SI" sz="2000" dirty="0" smtClean="0"/>
          </a:p>
          <a:p>
            <a:r>
              <a:rPr lang="hr-HR" sz="2000" dirty="0" smtClean="0"/>
              <a:t>Koje je domaće zakonodavstvo relevantno za međunarodnu saradnju (policija, tužioci, </a:t>
            </a:r>
            <a:r>
              <a:rPr lang="hr-HR" sz="2000" dirty="0" smtClean="0"/>
              <a:t>MPP?)</a:t>
            </a:r>
            <a:endParaRPr lang="sl-SI" sz="2000" dirty="0" smtClean="0"/>
          </a:p>
          <a:p>
            <a:r>
              <a:rPr lang="hr-HR" sz="2000" dirty="0" smtClean="0"/>
              <a:t>Kakva je praksa sa direktnom saradnjom u </a:t>
            </a:r>
            <a:r>
              <a:rPr lang="hr-HR" sz="2000" dirty="0" smtClean="0"/>
              <a:t>pružanju </a:t>
            </a:r>
            <a:r>
              <a:rPr lang="hr-HR" sz="2000" dirty="0" smtClean="0"/>
              <a:t>međunarodne pravne pomoći u SAD?</a:t>
            </a:r>
            <a:endParaRPr lang="sl-SI" sz="2000" dirty="0" smtClean="0"/>
          </a:p>
          <a:p>
            <a:r>
              <a:rPr lang="sl-SI" sz="2000" dirty="0" smtClean="0">
                <a:solidFill>
                  <a:srgbClr val="000000"/>
                </a:solidFill>
              </a:rPr>
              <a:t>Podaci o  </a:t>
            </a:r>
            <a:r>
              <a:rPr lang="sl-SI" sz="2000" dirty="0" smtClean="0">
                <a:solidFill>
                  <a:srgbClr val="000000"/>
                </a:solidFill>
              </a:rPr>
              <a:t>MPP/STATISTIKE</a:t>
            </a:r>
            <a:r>
              <a:rPr lang="sl-SI" sz="2000" dirty="0" smtClean="0">
                <a:solidFill>
                  <a:srgbClr val="000000"/>
                </a:solidFill>
              </a:rPr>
              <a:t>?</a:t>
            </a:r>
          </a:p>
          <a:p>
            <a:endParaRPr lang="sl-SI" sz="2000" dirty="0" smtClean="0"/>
          </a:p>
          <a:p>
            <a:endParaRPr lang="sl-SI"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Naslov 1"/>
          <p:cNvSpPr>
            <a:spLocks noGrp="1"/>
          </p:cNvSpPr>
          <p:nvPr>
            <p:ph type="title"/>
          </p:nvPr>
        </p:nvSpPr>
        <p:spPr>
          <a:xfrm>
            <a:off x="468313" y="1052513"/>
            <a:ext cx="8229600" cy="647700"/>
          </a:xfrm>
        </p:spPr>
        <p:txBody>
          <a:bodyPr/>
          <a:lstStyle/>
          <a:p>
            <a:r>
              <a:rPr lang="hr-HR" sz="2800" b="1" dirty="0" smtClean="0"/>
              <a:t>Vežba </a:t>
            </a:r>
            <a:endParaRPr lang="en-US" sz="2800" dirty="0" smtClean="0"/>
          </a:p>
        </p:txBody>
      </p:sp>
      <p:graphicFrame>
        <p:nvGraphicFramePr>
          <p:cNvPr id="4" name="Označba mesta vsebine 3"/>
          <p:cNvGraphicFramePr>
            <a:graphicFrameLocks noGrp="1"/>
          </p:cNvGraphicFramePr>
          <p:nvPr>
            <p:ph idx="1"/>
          </p:nvPr>
        </p:nvGraphicFramePr>
        <p:xfrm>
          <a:off x="468313" y="1773238"/>
          <a:ext cx="8064500" cy="4968252"/>
        </p:xfrm>
        <a:graphic>
          <a:graphicData uri="http://schemas.openxmlformats.org/drawingml/2006/table">
            <a:tbl>
              <a:tblPr/>
              <a:tblGrid>
                <a:gridCol w="3959225"/>
                <a:gridCol w="4105275"/>
              </a:tblGrid>
              <a:tr h="4751388">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l-SI"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Prodiskutujte o domaćim </a:t>
                      </a:r>
                      <a:r>
                        <a:rPr kumimoji="0" lang="sl-SI" sz="2000" b="1" i="0" u="sng"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pravnim odredbama</a:t>
                      </a:r>
                      <a:r>
                        <a:rPr kumimoji="0" lang="sl-SI"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a:t>
                      </a:r>
                      <a:r>
                        <a:rPr kumimoji="0" lang="sl-SI"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i </a:t>
                      </a:r>
                      <a:r>
                        <a:rPr kumimoji="0" lang="sl-SI"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zakonodavstvu </a:t>
                      </a:r>
                      <a:r>
                        <a:rPr kumimoji="0" lang="sl-SI"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o:</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Zahtevima i izvršenju </a:t>
                      </a:r>
                      <a:r>
                        <a:rPr kumimoji="0" lang="en-US"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M</a:t>
                      </a:r>
                      <a:r>
                        <a:rPr kumimoji="0" lang="sr-Latn-BA"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PP</a:t>
                      </a:r>
                      <a:r>
                        <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Pristupu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bankovnim podacima </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Pristupu </a:t>
                      </a:r>
                      <a:r>
                        <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ISP </a:t>
                      </a:r>
                      <a:r>
                        <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pretplatnika, prometu i sadržaju podataka, uključujući i </a:t>
                      </a:r>
                      <a:r>
                        <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presretanje </a:t>
                      </a:r>
                      <a:r>
                        <a:rPr kumimoji="0" lang="en-US"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Zahtevima za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čuvanje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prema ISP</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Pristupu, oduzimanju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i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forenzičkoj analizi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uskladištenih kompjuterskih podataka (e-dokazi)</a:t>
                      </a:r>
                      <a:r>
                        <a:rPr kumimoji="0" lang="en-US"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Zamrzavanju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transakcija/imovine</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Konfiskaciji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imovine</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Raspodeli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sredstava </a:t>
                      </a:r>
                      <a:endParaRPr kumimoji="0" lang="sl-SI"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r-HR"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Sačinite/prodiskutujte </a:t>
                      </a:r>
                      <a:r>
                        <a:rPr kumimoji="0" lang="hr-HR" sz="2000" b="1" i="0" u="sng"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obrasce/formulare</a:t>
                      </a:r>
                      <a:r>
                        <a:rPr kumimoji="0" lang="hr-HR" sz="2000" b="1"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za:</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sng"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Zahteve za </a:t>
                      </a:r>
                      <a:r>
                        <a:rPr kumimoji="0" lang="en-US" sz="2000" b="0" i="0" u="sng"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M</a:t>
                      </a:r>
                      <a:r>
                        <a:rPr kumimoji="0" lang="sr-Latn-BA" sz="2000" b="0" i="0" u="sng"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PP</a:t>
                      </a:r>
                      <a:r>
                        <a:rPr kumimoji="0" lang="en-US" sz="2000" b="0" i="0" u="sng"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na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osnovu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nacionalnog zakonodavstva u vezi sa konvencijama iz Varšave i Budimpešte </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Ubrzano čuvanje uskladištenih kompjuterskih podataka i otkrivanje podataka o prometu </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Direktne zahteve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 čuvanje prema</a:t>
                      </a:r>
                      <a:r>
                        <a:rPr kumimoji="0" lang="en-US"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ISP</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Zahteve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kroz</a:t>
                      </a:r>
                      <a:r>
                        <a:rPr kumimoji="0" lang="en-US"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 24/7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mrežu</a:t>
                      </a:r>
                      <a:r>
                        <a:rPr kumimoji="0" lang="en-US"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Konvencija iz Budimpešte</a:t>
                      </a:r>
                      <a:r>
                        <a:rPr kumimoji="0" lang="en-US"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Zahteve Jedinice za finansijsku istragu za </a:t>
                      </a:r>
                      <a:r>
                        <a:rPr kumimoji="0" lang="hr-HR"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rPr>
                        <a:t>odgodu finansijskih transakcija u inostranstvu</a:t>
                      </a:r>
                      <a:endParaRPr kumimoji="0" lang="sl-SI" sz="2000" b="0" i="0" u="none" strike="noStrike" cap="none" normalizeH="0" baseline="0" dirty="0" smtClean="0">
                        <a:ln>
                          <a:noFill/>
                        </a:ln>
                        <a:solidFill>
                          <a:srgbClr val="002060"/>
                        </a:solidFill>
                        <a:effectLst/>
                        <a:latin typeface="Calibri" panose="020F0502020204030204" pitchFamily="34" charset="0"/>
                        <a:ea typeface="MS PGothic" panose="020B0600070205080204" pitchFamily="34" charset="-128"/>
                      </a:endParaRPr>
                    </a:p>
                  </a:txBody>
                  <a:tcPr marT="45726" marB="4572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hr-HR" dirty="0" smtClean="0"/>
              <a:t>Sažetak </a:t>
            </a:r>
            <a:endParaRPr lang="en-US" dirty="0" smtClean="0"/>
          </a:p>
        </p:txBody>
      </p:sp>
      <p:sp>
        <p:nvSpPr>
          <p:cNvPr id="16386" name="Content Placeholder 2"/>
          <p:cNvSpPr>
            <a:spLocks noGrp="1"/>
          </p:cNvSpPr>
          <p:nvPr>
            <p:ph idx="1"/>
          </p:nvPr>
        </p:nvSpPr>
        <p:spPr/>
        <p:txBody>
          <a:bodyPr>
            <a:normAutofit fontScale="62500" lnSpcReduction="20000"/>
          </a:bodyPr>
          <a:lstStyle/>
          <a:p>
            <a:pPr>
              <a:defRPr/>
            </a:pPr>
            <a:r>
              <a:rPr lang="hr-HR" dirty="0" smtClean="0">
                <a:ea typeface="MS PGothic" charset="0"/>
              </a:rPr>
              <a:t>Objasniti važnost međunarodne saradnje u targetiranju </a:t>
            </a:r>
            <a:r>
              <a:rPr lang="hr-HR" dirty="0" smtClean="0">
                <a:ea typeface="MS PGothic" charset="0"/>
              </a:rPr>
              <a:t>prihoda od krivičnih dela  na </a:t>
            </a:r>
            <a:r>
              <a:rPr lang="hr-HR" dirty="0" smtClean="0">
                <a:ea typeface="MS PGothic" charset="0"/>
              </a:rPr>
              <a:t>internetu</a:t>
            </a:r>
            <a:r>
              <a:rPr lang="en-US" dirty="0" smtClean="0">
                <a:ea typeface="MS PGothic" charset="0"/>
              </a:rPr>
              <a:t>.</a:t>
            </a:r>
            <a:endParaRPr lang="en-US" dirty="0" smtClean="0">
              <a:ea typeface="MS PGothic" charset="0"/>
            </a:endParaRPr>
          </a:p>
          <a:p>
            <a:pPr>
              <a:defRPr/>
            </a:pPr>
            <a:r>
              <a:rPr lang="hr-HR" dirty="0" smtClean="0">
                <a:ea typeface="MS PGothic" charset="0"/>
              </a:rPr>
              <a:t>Objasniti prednosti kombinovanja načina delovanja kroz međunarodnu saradnju u oblasti </a:t>
            </a:r>
            <a:r>
              <a:rPr lang="hr-HR" dirty="0" smtClean="0">
                <a:ea typeface="MS PGothic" charset="0"/>
              </a:rPr>
              <a:t>internet kriminala </a:t>
            </a:r>
            <a:r>
              <a:rPr lang="hr-HR" dirty="0" smtClean="0">
                <a:ea typeface="MS PGothic" charset="0"/>
              </a:rPr>
              <a:t>i e-dokaza kao i finansijskih istraga i pranja novca</a:t>
            </a:r>
            <a:r>
              <a:rPr lang="en-US" dirty="0" smtClean="0">
                <a:ea typeface="MS PGothic" charset="0"/>
              </a:rPr>
              <a:t>.</a:t>
            </a:r>
          </a:p>
          <a:p>
            <a:pPr>
              <a:defRPr/>
            </a:pPr>
            <a:r>
              <a:rPr lang="hr-HR" dirty="0" smtClean="0">
                <a:ea typeface="MS PGothic" charset="0"/>
              </a:rPr>
              <a:t>Razlikovati međunarodnu saradnju u razmeni informacija i međusobnoj pravnoj pomoći. </a:t>
            </a:r>
            <a:endParaRPr lang="en-US" dirty="0" smtClean="0">
              <a:ea typeface="MS PGothic" charset="0"/>
            </a:endParaRPr>
          </a:p>
          <a:p>
            <a:pPr>
              <a:defRPr/>
            </a:pPr>
            <a:r>
              <a:rPr lang="hr-HR" dirty="0" smtClean="0">
                <a:ea typeface="MS PGothic" charset="0"/>
              </a:rPr>
              <a:t>Nabrojati relevantne međunarodne mreže i organizacije za razmenu informacija.</a:t>
            </a:r>
            <a:endParaRPr lang="en-US" dirty="0" smtClean="0">
              <a:ea typeface="MS PGothic" charset="0"/>
            </a:endParaRPr>
          </a:p>
          <a:p>
            <a:pPr>
              <a:defRPr/>
            </a:pPr>
            <a:r>
              <a:rPr lang="hr-HR" dirty="0" smtClean="0">
                <a:solidFill>
                  <a:srgbClr val="000000"/>
                </a:solidFill>
                <a:ea typeface="MS PGothic" charset="0"/>
              </a:rPr>
              <a:t>Opisati prirodu i svrhu međusobne pravne pomoći (</a:t>
            </a:r>
            <a:r>
              <a:rPr lang="hr-HR" dirty="0" smtClean="0">
                <a:solidFill>
                  <a:srgbClr val="000000"/>
                </a:solidFill>
                <a:ea typeface="MS PGothic" charset="0"/>
              </a:rPr>
              <a:t>MPP)</a:t>
            </a:r>
            <a:r>
              <a:rPr lang="en-US" dirty="0" smtClean="0">
                <a:solidFill>
                  <a:srgbClr val="000000"/>
                </a:solidFill>
                <a:ea typeface="MS PGothic" charset="0"/>
              </a:rPr>
              <a:t>.</a:t>
            </a:r>
          </a:p>
          <a:p>
            <a:pPr>
              <a:defRPr/>
            </a:pPr>
            <a:r>
              <a:rPr lang="hr-HR" dirty="0" smtClean="0">
                <a:solidFill>
                  <a:srgbClr val="000000"/>
                </a:solidFill>
                <a:ea typeface="MS PGothic" charset="0"/>
              </a:rPr>
              <a:t>Prezentovati relevantne međunarodne pravne instrumente. </a:t>
            </a:r>
            <a:endParaRPr lang="en-US" dirty="0" smtClean="0">
              <a:solidFill>
                <a:srgbClr val="000000"/>
              </a:solidFill>
              <a:ea typeface="MS PGothic" charset="0"/>
            </a:endParaRPr>
          </a:p>
          <a:p>
            <a:pPr>
              <a:defRPr/>
            </a:pPr>
            <a:r>
              <a:rPr lang="sl-SI" dirty="0" smtClean="0">
                <a:solidFill>
                  <a:srgbClr val="000000"/>
                </a:solidFill>
                <a:ea typeface="MS PGothic" charset="0"/>
              </a:rPr>
              <a:t>Identifikovati relevantne odredbe konvencija iz Budimpešte i Varšave kako bi </a:t>
            </a:r>
            <a:r>
              <a:rPr lang="sl-SI" dirty="0" smtClean="0">
                <a:solidFill>
                  <a:srgbClr val="000000"/>
                </a:solidFill>
                <a:ea typeface="MS PGothic" charset="0"/>
              </a:rPr>
              <a:t>s</a:t>
            </a:r>
            <a:r>
              <a:rPr lang="sl-SI" dirty="0" smtClean="0">
                <a:solidFill>
                  <a:srgbClr val="000000"/>
                </a:solidFill>
                <a:ea typeface="MS PGothic" charset="0"/>
              </a:rPr>
              <a:t>e mogle </a:t>
            </a:r>
            <a:r>
              <a:rPr lang="sl-SI" dirty="0" smtClean="0">
                <a:solidFill>
                  <a:srgbClr val="000000"/>
                </a:solidFill>
                <a:ea typeface="MS PGothic" charset="0"/>
              </a:rPr>
              <a:t>adekvatno koristiti. </a:t>
            </a:r>
            <a:endParaRPr lang="en-US" dirty="0">
              <a:solidFill>
                <a:srgbClr val="000000"/>
              </a:solidFill>
              <a:ea typeface="MS PGothic"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6" descr="Question Mark Clip Art">
            <a:hlinkClick r:id="rId3"/>
          </p:cNvPr>
          <p:cNvPicPr>
            <a:picLocks noChangeAspect="1" noChangeArrowheads="1"/>
          </p:cNvPicPr>
          <p:nvPr/>
        </p:nvPicPr>
        <p:blipFill>
          <a:blip r:embed="rId4" cstate="print"/>
          <a:srcRect/>
          <a:stretch>
            <a:fillRect/>
          </a:stretch>
        </p:blipFill>
        <p:spPr bwMode="auto">
          <a:xfrm>
            <a:off x="3143250" y="1357313"/>
            <a:ext cx="2857500" cy="2857500"/>
          </a:xfrm>
          <a:prstGeom prst="rect">
            <a:avLst/>
          </a:prstGeom>
          <a:noFill/>
          <a:ln w="9525">
            <a:noFill/>
            <a:miter lim="800000"/>
            <a:headEnd/>
            <a:tailEnd/>
          </a:ln>
        </p:spPr>
      </p:pic>
      <p:sp>
        <p:nvSpPr>
          <p:cNvPr id="58371" name="TextBox 4"/>
          <p:cNvSpPr txBox="1">
            <a:spLocks noChangeArrowheads="1"/>
          </p:cNvSpPr>
          <p:nvPr/>
        </p:nvSpPr>
        <p:spPr bwMode="auto">
          <a:xfrm>
            <a:off x="3071813" y="4500563"/>
            <a:ext cx="2274533" cy="923330"/>
          </a:xfrm>
          <a:prstGeom prst="rect">
            <a:avLst/>
          </a:prstGeom>
          <a:noFill/>
          <a:ln w="9525">
            <a:noFill/>
            <a:miter lim="800000"/>
            <a:headEnd/>
            <a:tailEnd/>
          </a:ln>
        </p:spPr>
        <p:txBody>
          <a:bodyPr wrap="none">
            <a:spAutoFit/>
          </a:bodyPr>
          <a:lstStyle/>
          <a:p>
            <a:r>
              <a:rPr lang="hr-HR" sz="5400" dirty="0" smtClean="0"/>
              <a:t>Pitanja </a:t>
            </a:r>
            <a:endParaRPr lang="en-GB" sz="5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slov 1"/>
          <p:cNvSpPr>
            <a:spLocks noGrp="1"/>
          </p:cNvSpPr>
          <p:nvPr>
            <p:ph type="title"/>
          </p:nvPr>
        </p:nvSpPr>
        <p:spPr>
          <a:xfrm>
            <a:off x="0" y="1052513"/>
            <a:ext cx="9144000" cy="647700"/>
          </a:xfrm>
        </p:spPr>
        <p:txBody>
          <a:bodyPr/>
          <a:lstStyle/>
          <a:p>
            <a:r>
              <a:rPr lang="en-US" sz="2800" b="1" dirty="0" smtClean="0">
                <a:solidFill>
                  <a:srgbClr val="000000"/>
                </a:solidFill>
              </a:rPr>
              <a:t>Procedure </a:t>
            </a:r>
            <a:r>
              <a:rPr lang="en-US" sz="2800" b="1" dirty="0" err="1" smtClean="0">
                <a:solidFill>
                  <a:srgbClr val="000000"/>
                </a:solidFill>
              </a:rPr>
              <a:t>onlajn</a:t>
            </a:r>
            <a:r>
              <a:rPr lang="en-US" sz="2800" b="1" dirty="0" smtClean="0">
                <a:solidFill>
                  <a:srgbClr val="000000"/>
                </a:solidFill>
              </a:rPr>
              <a:t> </a:t>
            </a:r>
            <a:r>
              <a:rPr lang="sl-SI" sz="2800" b="1" dirty="0" smtClean="0">
                <a:solidFill>
                  <a:srgbClr val="000000"/>
                </a:solidFill>
              </a:rPr>
              <a:t>kriminal</a:t>
            </a:r>
            <a:r>
              <a:rPr lang="en-GB" sz="2800" b="1" dirty="0" smtClean="0">
                <a:solidFill>
                  <a:srgbClr val="000000"/>
                </a:solidFill>
              </a:rPr>
              <a:t>a</a:t>
            </a:r>
            <a:r>
              <a:rPr lang="en-US" sz="2800" b="1" dirty="0" smtClean="0">
                <a:solidFill>
                  <a:srgbClr val="000000"/>
                </a:solidFill>
              </a:rPr>
              <a:t> </a:t>
            </a:r>
            <a:r>
              <a:rPr lang="en-US" sz="2800" b="1" dirty="0" smtClean="0">
                <a:solidFill>
                  <a:srgbClr val="000000"/>
                </a:solidFill>
              </a:rPr>
              <a:t>–</a:t>
            </a:r>
            <a:r>
              <a:rPr lang="sl-SI" sz="2800" b="1" dirty="0" smtClean="0">
                <a:solidFill>
                  <a:srgbClr val="000000"/>
                </a:solidFill>
              </a:rPr>
              <a:t> istražne mere: </a:t>
            </a:r>
            <a:br>
              <a:rPr lang="sl-SI" sz="2800" b="1" dirty="0" smtClean="0">
                <a:solidFill>
                  <a:srgbClr val="000000"/>
                </a:solidFill>
              </a:rPr>
            </a:br>
            <a:r>
              <a:rPr lang="sl-SI" sz="2800" b="1" dirty="0" smtClean="0">
                <a:solidFill>
                  <a:srgbClr val="000000"/>
                </a:solidFill>
              </a:rPr>
              <a:t>domaći/međunarodni aspekt </a:t>
            </a:r>
            <a:endParaRPr lang="sl-SI" sz="2800" dirty="0" smtClean="0">
              <a:solidFill>
                <a:srgbClr val="000000"/>
              </a:solidFill>
            </a:endParaRPr>
          </a:p>
        </p:txBody>
      </p:sp>
      <p:graphicFrame>
        <p:nvGraphicFramePr>
          <p:cNvPr id="4" name="Označba mesta vsebine 3"/>
          <p:cNvGraphicFramePr>
            <a:graphicFrameLocks noGrp="1"/>
          </p:cNvGraphicFramePr>
          <p:nvPr>
            <p:ph idx="1"/>
          </p:nvPr>
        </p:nvGraphicFramePr>
        <p:xfrm>
          <a:off x="539750" y="1773238"/>
          <a:ext cx="8064500" cy="5084763"/>
        </p:xfrm>
        <a:graphic>
          <a:graphicData uri="http://schemas.openxmlformats.org/drawingml/2006/table">
            <a:tbl>
              <a:tblPr/>
              <a:tblGrid>
                <a:gridCol w="3024188"/>
                <a:gridCol w="2160587"/>
                <a:gridCol w="2879725"/>
              </a:tblGrid>
              <a:tr h="739775">
                <a:tc gridSpan="3">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Tužilac</a:t>
                      </a:r>
                      <a:endParaRPr kumimoji="0" lang="en-GB"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vodi istrage</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o</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dređuje mere</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podnosi predloge sudu</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hMerge="1">
                  <a:txBody>
                    <a:bodyPr/>
                    <a:lstStyle/>
                    <a:p>
                      <a:endParaRPr lang="en-US"/>
                    </a:p>
                  </a:txBody>
                  <a:tcPr/>
                </a:tc>
              </a:tr>
              <a:tr h="3160713">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dirty="0" err="1" smtClean="0">
                          <a:ln>
                            <a:noFill/>
                          </a:ln>
                          <a:solidFill>
                            <a:srgbClr val="000000"/>
                          </a:solidFill>
                          <a:effectLst/>
                          <a:latin typeface="Calibri" panose="020F0502020204030204" pitchFamily="34" charset="0"/>
                          <a:ea typeface="MS PGothic" panose="020B0600070205080204" pitchFamily="34" charset="-128"/>
                        </a:rPr>
                        <a:t>Istrage</a:t>
                      </a:r>
                      <a:r>
                        <a:rPr kumimoji="0" lang="en-GB"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en-GB"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internet</a:t>
                      </a:r>
                      <a:r>
                        <a:rPr kumimoji="0" lang="sl-SI"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en-GB"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kriminal</a:t>
                      </a:r>
                      <a:r>
                        <a:rPr kumimoji="0" lang="en-GB"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en-GB"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Istrage (</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internet</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kriminal</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Važnost </a:t>
                      </a:r>
                      <a:r>
                        <a:rPr kumimoji="0" lang="sl-SI"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elektronskih dokaza i digitalne forenzike (ponekad odvojeno)</a:t>
                      </a:r>
                      <a:endPar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r>
                        <a:rPr kumimoji="0" lang="sl-SI"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Identifikacija osumnjičenih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IP </a:t>
                      </a:r>
                      <a:r>
                        <a:rPr kumimoji="0" lang="sl-SI"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adrese</a:t>
                      </a:r>
                      <a:endPar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Identifikacija pretplatnika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npr</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za email, Facebook) </a:t>
                      </a:r>
                      <a:endPar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ISP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angažovanje</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pretplatnik,</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saobraćaj</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sadržaj podataka</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81ADD5"/>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Prikriveni rad</a:t>
                      </a:r>
                      <a:endPar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Prisluškivanje</a:t>
                      </a:r>
                      <a:endPar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Pretrage kuće</a:t>
                      </a:r>
                      <a:r>
                        <a:rPr kumimoji="0" lang="en-GB"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Intervju </a:t>
                      </a:r>
                      <a:endParaRPr kumimoji="0" lang="en-GB" sz="16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Finansijske istrage </a:t>
                      </a:r>
                      <a:r>
                        <a:rPr kumimoji="0" lang="en-US"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Targetiranje </a:t>
                      </a:r>
                      <a:r>
                        <a:rPr kumimoji="0" lang="en-GB"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u</a:t>
                      </a: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činioca </a:t>
                      </a: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krivičnih dela</a:t>
                      </a:r>
                      <a:endParaRPr kumimoji="0" lang="en-US"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Pristup bankovnim podacima</a:t>
                      </a:r>
                      <a:endParaRPr kumimoji="0" lang="en-US"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Praćenje naloga – bankovni račun</a:t>
                      </a:r>
                      <a:endParaRPr kumimoji="0" lang="en-US"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Naredbe za oduzimanje</a:t>
                      </a:r>
                      <a:r>
                        <a:rPr kumimoji="0" lang="sl-SI"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zamrzavanje </a:t>
                      </a:r>
                      <a:endParaRPr kumimoji="0" lang="sl-SI"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Konfiskacija </a:t>
                      </a:r>
                      <a:endParaRPr kumimoji="0" lang="en-US"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r>
              <a:tr h="1184275">
                <a:tc gridSpan="3">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Pranje novca</a:t>
                      </a:r>
                      <a:r>
                        <a:rPr kumimoji="0" lang="en-US" sz="20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 FIU</a:t>
                      </a: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STR </a:t>
                      </a: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analiza</a:t>
                      </a:r>
                      <a:endParaRPr kumimoji="0" lang="en-US"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Pristup bankovnim podacima/analiza</a:t>
                      </a:r>
                      <a:endParaRPr kumimoji="0" lang="en-US"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Odgađanje sumnjivih finansijskih transakcija </a:t>
                      </a:r>
                      <a:endParaRPr kumimoji="0" lang="en-US" sz="16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slov 1"/>
          <p:cNvSpPr>
            <a:spLocks noGrp="1"/>
          </p:cNvSpPr>
          <p:nvPr>
            <p:ph type="title"/>
          </p:nvPr>
        </p:nvSpPr>
        <p:spPr>
          <a:xfrm>
            <a:off x="468313" y="1052513"/>
            <a:ext cx="8229600" cy="863600"/>
          </a:xfrm>
        </p:spPr>
        <p:txBody>
          <a:bodyPr/>
          <a:lstStyle/>
          <a:p>
            <a:r>
              <a:rPr lang="hr-HR" sz="2800" b="1" dirty="0" smtClean="0"/>
              <a:t>Međunarodna saradnja</a:t>
            </a:r>
            <a:endParaRPr lang="en-US" sz="2800" dirty="0" smtClean="0"/>
          </a:p>
        </p:txBody>
      </p:sp>
      <p:graphicFrame>
        <p:nvGraphicFramePr>
          <p:cNvPr id="4" name="Označba mesta vsebine 3"/>
          <p:cNvGraphicFramePr>
            <a:graphicFrameLocks noGrp="1"/>
          </p:cNvGraphicFramePr>
          <p:nvPr>
            <p:ph idx="1"/>
          </p:nvPr>
        </p:nvGraphicFramePr>
        <p:xfrm>
          <a:off x="468313" y="1989138"/>
          <a:ext cx="8064500" cy="4481513"/>
        </p:xfrm>
        <a:graphic>
          <a:graphicData uri="http://schemas.openxmlformats.org/drawingml/2006/table">
            <a:tbl>
              <a:tblPr/>
              <a:tblGrid>
                <a:gridCol w="3959225"/>
                <a:gridCol w="4105275"/>
              </a:tblGrid>
              <a:tr h="4481513">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Razmena informacija </a:t>
                      </a:r>
                      <a:endParaRPr kumimoji="0" lang="en-AU" sz="2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AU" sz="2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Brzina </a:t>
                      </a:r>
                      <a:endPar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Mreže</a:t>
                      </a:r>
                      <a:endPar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Razmena informacija u konkretnom slučaju</a:t>
                      </a:r>
                      <a:endPar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Pomoć u istrazi (državni uslovi za međunarodnu pravnu pomoć)</a:t>
                      </a:r>
                      <a:endPar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Razmena iskustava</a:t>
                      </a:r>
                      <a:endPar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hr-HR"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Neizvršavanje sudskih naloga </a:t>
                      </a:r>
                      <a:endParaRPr kumimoji="0" lang="en-AU"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txBody>
                  <a:tcPr marL="91444" marR="91444"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l-SI" sz="28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Međusobna pravna pomoć</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Formalna saradnja </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Izvršavanje zahteva, sudskih odluka</a:t>
                      </a: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sl-SI" sz="18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Dugotrajno odlaganje...</a:t>
                      </a:r>
                      <a:endParaRPr kumimoji="0" lang="sl-SI" sz="1800" b="0" i="0" u="none" strike="noStrike" cap="none" normalizeH="0" baseline="0" dirty="0" smtClean="0">
                        <a:ln>
                          <a:noFill/>
                        </a:ln>
                        <a:solidFill>
                          <a:schemeClr val="tx1"/>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sl-SI" sz="2400" b="1"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4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ALTERNATIVNE OPCIJE: </a:t>
                      </a: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4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a:t>
                      </a:r>
                      <a:r>
                        <a:rPr kumimoji="0" lang="sr-Latn-BA" sz="24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Zajednički istražni tim (</a:t>
                      </a:r>
                      <a:r>
                        <a:rPr kumimoji="0" lang="sl-SI" sz="2000" b="0" i="1"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JIT</a:t>
                      </a:r>
                      <a:r>
                        <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a:t>
                      </a:r>
                      <a:endPar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PARALELNE ISTRAGE </a:t>
                      </a:r>
                    </a:p>
                    <a:p>
                      <a:pPr marL="0" marR="0" lvl="0" indent="0" algn="l" defTabSz="914400" rtl="0" eaLnBrk="1" fontAlgn="base" latinLnBrk="0" hangingPunct="1">
                        <a:lnSpc>
                          <a:spcPct val="100000"/>
                        </a:lnSpc>
                        <a:spcBef>
                          <a:spcPct val="0"/>
                        </a:spcBef>
                        <a:spcAft>
                          <a:spcPct val="0"/>
                        </a:spcAft>
                        <a:buClrTx/>
                        <a:buSzTx/>
                        <a:buFontTx/>
                        <a:buNone/>
                        <a:tabLst/>
                      </a:pPr>
                      <a:r>
                        <a:rPr kumimoji="0" lang="sl-SI" sz="2000" b="0" i="0" u="none" strike="noStrike" cap="none" normalizeH="0" baseline="0" dirty="0" smtClean="0">
                          <a:ln>
                            <a:noFill/>
                          </a:ln>
                          <a:solidFill>
                            <a:srgbClr val="000000"/>
                          </a:solidFill>
                          <a:effectLst/>
                          <a:latin typeface="Calibri" panose="020F0502020204030204" pitchFamily="34" charset="0"/>
                          <a:ea typeface="MS PGothic" panose="020B0600070205080204" pitchFamily="34" charset="-128"/>
                        </a:rPr>
                        <a:t>- PRENOS POSTUPAKA </a:t>
                      </a:r>
                    </a:p>
                  </a:txBody>
                  <a:tcPr marL="91444" marR="91444"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Naslov 1"/>
          <p:cNvSpPr>
            <a:spLocks noGrp="1"/>
          </p:cNvSpPr>
          <p:nvPr>
            <p:ph type="title"/>
          </p:nvPr>
        </p:nvSpPr>
        <p:spPr>
          <a:xfrm>
            <a:off x="468313" y="1052513"/>
            <a:ext cx="8229600" cy="863600"/>
          </a:xfrm>
        </p:spPr>
        <p:txBody>
          <a:bodyPr/>
          <a:lstStyle/>
          <a:p>
            <a:r>
              <a:rPr lang="hr-HR" sz="2800" b="1" dirty="0" smtClean="0"/>
              <a:t>Međunarodna saradnja</a:t>
            </a:r>
            <a:endParaRPr lang="en-US" sz="2800" dirty="0" smtClean="0"/>
          </a:p>
        </p:txBody>
      </p:sp>
      <p:graphicFrame>
        <p:nvGraphicFramePr>
          <p:cNvPr id="4" name="Označba mesta vsebine 3"/>
          <p:cNvGraphicFramePr>
            <a:graphicFrameLocks noGrp="1"/>
          </p:cNvGraphicFramePr>
          <p:nvPr>
            <p:ph idx="1"/>
          </p:nvPr>
        </p:nvGraphicFramePr>
        <p:xfrm>
          <a:off x="468313" y="1916113"/>
          <a:ext cx="8064500" cy="4785354"/>
        </p:xfrm>
        <a:graphic>
          <a:graphicData uri="http://schemas.openxmlformats.org/drawingml/2006/table">
            <a:tbl>
              <a:tblPr/>
              <a:tblGrid>
                <a:gridCol w="3959225"/>
                <a:gridCol w="4105275"/>
              </a:tblGrid>
              <a:tr h="41767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800" b="1" i="0" u="none" strike="noStrike" cap="none" normalizeH="0" baseline="0" dirty="0" smtClean="0">
                          <a:ln>
                            <a:noFill/>
                          </a:ln>
                          <a:solidFill>
                            <a:srgbClr val="000000"/>
                          </a:solidFill>
                          <a:effectLst/>
                          <a:latin typeface="Calibri" charset="0"/>
                          <a:ea typeface="MS PGothic" charset="0"/>
                          <a:cs typeface="MS PGothic" charset="0"/>
                        </a:rPr>
                        <a:t>Razmena informacija </a:t>
                      </a:r>
                      <a:endParaRPr kumimoji="0" lang="en-US" sz="2800" b="1" i="0" u="none" strike="noStrike" cap="none" normalizeH="0" baseline="0" dirty="0">
                        <a:ln>
                          <a:noFill/>
                        </a:ln>
                        <a:solidFill>
                          <a:srgbClr val="000000"/>
                        </a:solidFill>
                        <a:effectLst/>
                        <a:latin typeface="Calibri"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CARIN</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EGMONT Group (FIUs)</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24/7 </a:t>
                      </a: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mreža</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a:ln>
                            <a:noFill/>
                          </a:ln>
                          <a:solidFill>
                            <a:srgbClr val="000000"/>
                          </a:solidFill>
                          <a:effectLst/>
                          <a:latin typeface="Calibri" charset="0"/>
                          <a:ea typeface="MS PGothic" charset="0"/>
                          <a:cs typeface="MS PGothic" charset="0"/>
                        </a:rPr>
                        <a:t>Interpol</a:t>
                      </a:r>
                      <a:endParaRPr kumimoji="0" lang="sl-SI"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Europol</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err="1" smtClean="0">
                          <a:ln>
                            <a:noFill/>
                          </a:ln>
                          <a:solidFill>
                            <a:srgbClr val="000000"/>
                          </a:solidFill>
                          <a:effectLst/>
                          <a:latin typeface="Calibri" charset="0"/>
                          <a:ea typeface="MS PGothic" charset="0"/>
                          <a:cs typeface="MS PGothic" charset="0"/>
                        </a:rPr>
                        <a:t>Eurojust</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PCCSEE</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SELEC</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Bilateralni ugovori </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a:ln>
                          <a:noFill/>
                        </a:ln>
                        <a:solidFill>
                          <a:srgbClr val="000000"/>
                        </a:solidFill>
                        <a:effectLst/>
                        <a:latin typeface="Calibri" charset="0"/>
                        <a:ea typeface="MS PGothic" charset="0"/>
                        <a:cs typeface="MS PGothic" charset="0"/>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2800" b="1" i="0" u="none" strike="noStrike" cap="none" normalizeH="0" baseline="0" dirty="0" smtClean="0">
                          <a:ln>
                            <a:noFill/>
                          </a:ln>
                          <a:solidFill>
                            <a:srgbClr val="000000"/>
                          </a:solidFill>
                          <a:effectLst/>
                          <a:latin typeface="Calibri" charset="0"/>
                          <a:ea typeface="MS PGothic" charset="0"/>
                          <a:cs typeface="MS PGothic" charset="0"/>
                        </a:rPr>
                        <a:t>Međusobna pravna pomoć</a:t>
                      </a:r>
                      <a:endParaRPr kumimoji="0" lang="en-US" sz="2800" b="1" i="0" u="none" strike="noStrike" cap="none" normalizeH="0" baseline="0" dirty="0">
                        <a:ln>
                          <a:noFill/>
                        </a:ln>
                        <a:solidFill>
                          <a:srgbClr val="000000"/>
                        </a:solidFill>
                        <a:effectLst/>
                        <a:latin typeface="Calibri" charset="0"/>
                        <a:ea typeface="MS PGothic" charset="0"/>
                        <a:cs typeface="MS PGothic"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Centralni državni organ (npr. Ministarstvo pravde) </a:t>
                      </a:r>
                      <a:endParaRPr kumimoji="0" lang="en-US" sz="1800" b="0" i="0" u="none" strike="noStrike" cap="none" normalizeH="0" baseline="0" dirty="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Takođe moguće putem Interpol kanala </a:t>
                      </a: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Bilateralni sporazumi mogu omogućiti direktnu saradnju</a:t>
                      </a:r>
                      <a:endParaRPr kumimoji="0" lang="en-US" sz="1800" b="0" i="0" u="none" strike="noStrike" cap="none" normalizeH="0" baseline="0" dirty="0" smtClean="0">
                        <a:ln>
                          <a:noFill/>
                        </a:ln>
                        <a:solidFill>
                          <a:srgbClr val="000000"/>
                        </a:solidFill>
                        <a:effectLst/>
                        <a:latin typeface="Calibri" charset="0"/>
                        <a:ea typeface="MS PGothic" charset="0"/>
                        <a:cs typeface="MS PGothic" charset="0"/>
                      </a:endParaRPr>
                    </a:p>
                    <a:p>
                      <a:pPr marL="285750" marR="0" lvl="0"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Nacionalne pravne odredbe mogu pomoći</a:t>
                      </a: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 </a:t>
                      </a: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sr-Latn-BA" sz="1800" b="0" i="0" u="none" strike="noStrike" cap="none" normalizeH="0" baseline="0" dirty="0" smtClean="0">
                          <a:ln>
                            <a:noFill/>
                          </a:ln>
                          <a:solidFill>
                            <a:srgbClr val="000000"/>
                          </a:solidFill>
                          <a:effectLst/>
                          <a:latin typeface="Calibri" charset="0"/>
                          <a:ea typeface="MS PGothic" charset="0"/>
                          <a:cs typeface="MS PGothic" charset="0"/>
                        </a:rPr>
                        <a:t>Zajednički stražni timovi (J</a:t>
                      </a:r>
                      <a:r>
                        <a:rPr kumimoji="0" lang="en-US" sz="1800" b="0" i="1" u="none" strike="noStrike" cap="none" normalizeH="0" baseline="0" dirty="0" smtClean="0">
                          <a:ln>
                            <a:noFill/>
                          </a:ln>
                          <a:solidFill>
                            <a:srgbClr val="000000"/>
                          </a:solidFill>
                          <a:effectLst/>
                          <a:latin typeface="Calibri" charset="0"/>
                          <a:ea typeface="MS PGothic" charset="0"/>
                          <a:cs typeface="MS PGothic" charset="0"/>
                        </a:rPr>
                        <a:t>IT</a:t>
                      </a:r>
                      <a:r>
                        <a:rPr kumimoji="0" lang="sr-Latn-BA" sz="1800" b="0" i="0" u="none" strike="noStrike" cap="none" normalizeH="0" baseline="0" dirty="0" smtClean="0">
                          <a:ln>
                            <a:noFill/>
                          </a:ln>
                          <a:solidFill>
                            <a:srgbClr val="000000"/>
                          </a:solidFill>
                          <a:effectLst/>
                          <a:latin typeface="Calibri" charset="0"/>
                          <a:ea typeface="MS PGothic" charset="0"/>
                          <a:cs typeface="MS PGothic" charset="0"/>
                        </a:rPr>
                        <a:t>)</a:t>
                      </a:r>
                      <a:endParaRPr kumimoji="0" lang="en-US"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PARALELNE ISTRAGE</a:t>
                      </a:r>
                      <a:endParaRPr kumimoji="0" lang="en-US"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PRENOS </a:t>
                      </a: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POSTUPAKA</a:t>
                      </a:r>
                    </a:p>
                    <a:p>
                      <a:pPr marL="742950" marR="0" lvl="1" indent="-285750" algn="l" defTabSz="914400" rtl="0" eaLnBrk="1" fontAlgn="base" latinLnBrk="0" hangingPunct="1">
                        <a:lnSpc>
                          <a:spcPct val="100000"/>
                        </a:lnSpc>
                        <a:spcBef>
                          <a:spcPct val="0"/>
                        </a:spcBef>
                        <a:spcAft>
                          <a:spcPct val="0"/>
                        </a:spcAft>
                        <a:buClrTx/>
                        <a:buSzTx/>
                        <a:buFont typeface="Arial"/>
                        <a:buNone/>
                        <a:tabLst/>
                      </a:pP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p>
                      <a:pPr marL="742950" marR="0" lvl="1" indent="-285750" algn="l" defTabSz="914400" rtl="0" eaLnBrk="1" fontAlgn="base" latinLnBrk="0" hangingPunct="1">
                        <a:lnSpc>
                          <a:spcPct val="100000"/>
                        </a:lnSpc>
                        <a:spcBef>
                          <a:spcPct val="0"/>
                        </a:spcBef>
                        <a:spcAft>
                          <a:spcPct val="0"/>
                        </a:spcAft>
                        <a:buClrTx/>
                        <a:buSzTx/>
                        <a:buFont typeface="Arial"/>
                        <a:buChar char="•"/>
                        <a:tabLst/>
                      </a:pPr>
                      <a:r>
                        <a:rPr kumimoji="0" lang="en-US" sz="1800" b="0" i="0" u="none" strike="noStrike" cap="none" normalizeH="0" baseline="0" dirty="0" smtClean="0">
                          <a:ln>
                            <a:noFill/>
                          </a:ln>
                          <a:solidFill>
                            <a:srgbClr val="000000"/>
                          </a:solidFill>
                          <a:effectLst/>
                          <a:latin typeface="Calibri" charset="0"/>
                          <a:ea typeface="MS PGothic" charset="0"/>
                          <a:cs typeface="MS PGothic" charset="0"/>
                        </a:rPr>
                        <a:t>N</a:t>
                      </a:r>
                      <a:r>
                        <a:rPr kumimoji="0" lang="hr-HR" sz="1800" b="0" i="0" u="none" strike="noStrike" cap="none" normalizeH="0" baseline="0" dirty="0" smtClean="0">
                          <a:ln>
                            <a:noFill/>
                          </a:ln>
                          <a:solidFill>
                            <a:srgbClr val="000000"/>
                          </a:solidFill>
                          <a:effectLst/>
                          <a:latin typeface="Calibri" charset="0"/>
                          <a:ea typeface="MS PGothic" charset="0"/>
                          <a:cs typeface="MS PGothic" charset="0"/>
                        </a:rPr>
                        <a:t>acionalne pravne odredbe o </a:t>
                      </a:r>
                      <a:r>
                        <a:rPr kumimoji="0" lang="sl-SI" sz="1800" b="0" i="0" u="none" strike="noStrike" cap="none" normalizeH="0" baseline="0" dirty="0" smtClean="0">
                          <a:ln>
                            <a:noFill/>
                          </a:ln>
                          <a:solidFill>
                            <a:srgbClr val="000000"/>
                          </a:solidFill>
                          <a:effectLst/>
                          <a:latin typeface="Calibri" charset="0"/>
                          <a:ea typeface="MS PGothic" charset="0"/>
                          <a:cs typeface="MS PGothic" charset="0"/>
                        </a:rPr>
                        <a:t>MPP</a:t>
                      </a:r>
                      <a:endParaRPr kumimoji="0" lang="sl-SI" sz="1800" b="0" i="0" u="none" strike="noStrike" cap="none" normalizeH="0" baseline="0" dirty="0" smtClean="0">
                        <a:ln>
                          <a:noFill/>
                        </a:ln>
                        <a:solidFill>
                          <a:srgbClr val="000000"/>
                        </a:solidFill>
                        <a:effectLst/>
                        <a:latin typeface="Calibri" charset="0"/>
                        <a:ea typeface="MS PGothic" charset="0"/>
                        <a:cs typeface="MS PGothic" charset="0"/>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slov 1"/>
          <p:cNvSpPr>
            <a:spLocks noGrp="1"/>
          </p:cNvSpPr>
          <p:nvPr>
            <p:ph type="title"/>
          </p:nvPr>
        </p:nvSpPr>
        <p:spPr>
          <a:xfrm>
            <a:off x="2627313" y="1844675"/>
            <a:ext cx="8229600" cy="647700"/>
          </a:xfrm>
        </p:spPr>
        <p:txBody>
          <a:bodyPr/>
          <a:lstStyle/>
          <a:p>
            <a:endParaRPr lang="sl-SI" sz="2400" smtClean="0"/>
          </a:p>
        </p:txBody>
      </p:sp>
      <p:graphicFrame>
        <p:nvGraphicFramePr>
          <p:cNvPr id="4" name="Označba mesta vsebine 3"/>
          <p:cNvGraphicFramePr>
            <a:graphicFrameLocks noGrp="1"/>
          </p:cNvGraphicFramePr>
          <p:nvPr>
            <p:ph idx="1"/>
          </p:nvPr>
        </p:nvGraphicFramePr>
        <p:xfrm>
          <a:off x="539750" y="1484313"/>
          <a:ext cx="8064500" cy="4879975"/>
        </p:xfrm>
        <a:graphic>
          <a:graphicData uri="http://schemas.openxmlformats.org/drawingml/2006/table">
            <a:tbl>
              <a:tblPr firstRow="1" bandRow="1">
                <a:tableStyleId>{5C22544A-7EE6-4342-B048-85BDC9FD1C3A}</a:tableStyleId>
              </a:tblPr>
              <a:tblGrid>
                <a:gridCol w="2808684"/>
                <a:gridCol w="1223566"/>
                <a:gridCol w="1368722"/>
                <a:gridCol w="2663528"/>
              </a:tblGrid>
              <a:tr h="60959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r-HR" sz="1800" b="1" noProof="0" dirty="0" smtClean="0">
                          <a:solidFill>
                            <a:srgbClr val="000000"/>
                          </a:solidFill>
                        </a:rPr>
                        <a:t>Sud</a:t>
                      </a:r>
                      <a:endParaRPr lang="en-US" sz="1800" b="1" noProof="0" dirty="0" smtClean="0">
                        <a:solidFill>
                          <a:srgbClr val="000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noProof="0" dirty="0" smtClean="0">
                          <a:solidFill>
                            <a:srgbClr val="000000"/>
                          </a:solidFill>
                        </a:rPr>
                        <a:t>(</a:t>
                      </a:r>
                      <a:r>
                        <a:rPr lang="hr-HR" sz="1600" b="0" noProof="0" dirty="0" smtClean="0">
                          <a:solidFill>
                            <a:srgbClr val="000000"/>
                          </a:solidFill>
                        </a:rPr>
                        <a:t>naredba</a:t>
                      </a:r>
                      <a:r>
                        <a:rPr lang="en-US" sz="1600" b="0" noProof="0" dirty="0" smtClean="0">
                          <a:solidFill>
                            <a:srgbClr val="000000"/>
                          </a:solidFill>
                        </a:rPr>
                        <a:t>, </a:t>
                      </a:r>
                      <a:r>
                        <a:rPr lang="hr-HR" sz="1600" b="0" noProof="0" dirty="0" smtClean="0">
                          <a:solidFill>
                            <a:srgbClr val="000000"/>
                          </a:solidFill>
                        </a:rPr>
                        <a:t>izvršavanje</a:t>
                      </a:r>
                      <a:r>
                        <a:rPr lang="en-US" sz="1600" b="0" noProof="0" dirty="0" smtClean="0">
                          <a:solidFill>
                            <a:srgbClr val="000000"/>
                          </a:solidFill>
                        </a:rPr>
                        <a:t>)</a:t>
                      </a:r>
                    </a:p>
                  </a:txBody>
                  <a:tcPr marL="91444" marR="91444" marT="45712" marB="45712">
                    <a:solidFill>
                      <a:srgbClr val="0070C0"/>
                    </a:solidFill>
                  </a:tcPr>
                </a:tc>
                <a:tc hMerge="1">
                  <a:txBody>
                    <a:bodyPr/>
                    <a:lstStyle/>
                    <a:p>
                      <a:endParaRPr lang="sl-SI"/>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r-HR" sz="1800" b="1" noProof="0" dirty="0" smtClean="0">
                          <a:solidFill>
                            <a:srgbClr val="000000"/>
                          </a:solidFill>
                        </a:rPr>
                        <a:t>Ministarstvo</a:t>
                      </a:r>
                      <a:r>
                        <a:rPr lang="hr-HR" sz="1800" b="1" baseline="0" noProof="0" dirty="0" smtClean="0">
                          <a:solidFill>
                            <a:srgbClr val="000000"/>
                          </a:solidFill>
                        </a:rPr>
                        <a:t> pravde </a:t>
                      </a:r>
                      <a:endParaRPr lang="en-US" sz="1800" b="1" noProof="0" dirty="0" smtClean="0">
                        <a:solidFill>
                          <a:srgbClr val="000000"/>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0" noProof="0" dirty="0" smtClean="0">
                          <a:solidFill>
                            <a:srgbClr val="000000"/>
                          </a:solidFill>
                        </a:rPr>
                        <a:t>(</a:t>
                      </a:r>
                      <a:r>
                        <a:rPr lang="hr-HR" sz="1600" b="0" noProof="0" dirty="0" smtClean="0">
                          <a:solidFill>
                            <a:srgbClr val="000000"/>
                          </a:solidFill>
                        </a:rPr>
                        <a:t>centralni</a:t>
                      </a:r>
                      <a:r>
                        <a:rPr lang="hr-HR" sz="1600" b="0" baseline="0" noProof="0" dirty="0" smtClean="0">
                          <a:solidFill>
                            <a:srgbClr val="000000"/>
                          </a:solidFill>
                        </a:rPr>
                        <a:t> organ</a:t>
                      </a:r>
                      <a:r>
                        <a:rPr lang="en-US" sz="1600" b="0" noProof="0" dirty="0" smtClean="0">
                          <a:solidFill>
                            <a:srgbClr val="000000"/>
                          </a:solidFill>
                        </a:rPr>
                        <a:t>)</a:t>
                      </a:r>
                    </a:p>
                  </a:txBody>
                  <a:tcPr marL="91444" marR="91444" marT="45712" marB="45712">
                    <a:solidFill>
                      <a:srgbClr val="0070C0"/>
                    </a:solidFill>
                  </a:tcPr>
                </a:tc>
                <a:tc hMerge="1">
                  <a:txBody>
                    <a:bodyPr/>
                    <a:lstStyle/>
                    <a:p>
                      <a:endParaRPr lang="sl-SI"/>
                    </a:p>
                  </a:txBody>
                  <a:tcPr/>
                </a:tc>
              </a:tr>
              <a:tr h="1371618">
                <a:tc gridSpan="4">
                  <a:txBody>
                    <a:bodyPr/>
                    <a:lstStyle/>
                    <a:p>
                      <a:pPr algn="ctr"/>
                      <a:r>
                        <a:rPr lang="hr-HR" sz="1800" b="1" noProof="0" dirty="0" smtClean="0"/>
                        <a:t>Tužilac</a:t>
                      </a:r>
                      <a:endParaRPr lang="sl-SI" sz="1800" b="1" noProof="0" dirty="0" smtClean="0"/>
                    </a:p>
                    <a:p>
                      <a:pPr algn="ctr"/>
                      <a:endParaRPr lang="en-US" sz="1800" b="1" noProof="0" dirty="0" smtClean="0"/>
                    </a:p>
                    <a:p>
                      <a:pPr algn="ctr"/>
                      <a:r>
                        <a:rPr lang="en-US" sz="1600" b="0" baseline="0" noProof="0" dirty="0" smtClean="0"/>
                        <a:t>(</a:t>
                      </a:r>
                      <a:r>
                        <a:rPr lang="en-US" sz="1600" b="0" baseline="0" noProof="0" dirty="0" err="1" smtClean="0"/>
                        <a:t>Eurojust</a:t>
                      </a:r>
                      <a:r>
                        <a:rPr lang="en-US" sz="1600" b="0" baseline="0" noProof="0" dirty="0" smtClean="0"/>
                        <a:t> (EU), EJN (EU), </a:t>
                      </a:r>
                      <a:endParaRPr lang="sl-SI" sz="1600" b="0" baseline="0" noProof="0" dirty="0" smtClean="0"/>
                    </a:p>
                    <a:p>
                      <a:pPr algn="ctr"/>
                      <a:r>
                        <a:rPr lang="sr-Latn-BA" sz="1600" b="1" baseline="0" noProof="0" dirty="0" smtClean="0"/>
                        <a:t>Zajednički istražni timovi (</a:t>
                      </a:r>
                      <a:r>
                        <a:rPr lang="en-US" sz="1600" b="1" i="1" baseline="0" noProof="0" dirty="0" err="1" smtClean="0"/>
                        <a:t>JIT</a:t>
                      </a:r>
                      <a:r>
                        <a:rPr lang="sr-Latn-BA" sz="1600" b="1" baseline="0" noProof="0" dirty="0" smtClean="0"/>
                        <a:t>)</a:t>
                      </a:r>
                      <a:r>
                        <a:rPr lang="en-US" sz="1600" b="1" baseline="0" noProof="0" dirty="0" smtClean="0"/>
                        <a:t>, </a:t>
                      </a:r>
                      <a:r>
                        <a:rPr lang="hr-HR" sz="1600" b="1" baseline="0" noProof="0" dirty="0" smtClean="0"/>
                        <a:t>paralelne istrage, operativni sastanci</a:t>
                      </a:r>
                      <a:endParaRPr lang="en-US" sz="1600" b="0" baseline="0" noProof="0" dirty="0" smtClean="0"/>
                    </a:p>
                    <a:p>
                      <a:pPr algn="ctr"/>
                      <a:r>
                        <a:rPr lang="en-US" sz="1600" b="0" baseline="0" noProof="0" dirty="0" smtClean="0"/>
                        <a:t>(</a:t>
                      </a:r>
                      <a:r>
                        <a:rPr lang="hr-HR" sz="1600" b="0" baseline="0" noProof="0" dirty="0" smtClean="0"/>
                        <a:t>predlog/zahtev</a:t>
                      </a:r>
                      <a:r>
                        <a:rPr lang="en-US" sz="1600" b="0" baseline="0" noProof="0" dirty="0" smtClean="0"/>
                        <a:t>/</a:t>
                      </a:r>
                      <a:r>
                        <a:rPr lang="hr-HR" sz="1600" b="0" baseline="0" noProof="0" dirty="0" smtClean="0"/>
                        <a:t>izvršenje</a:t>
                      </a:r>
                      <a:r>
                        <a:rPr lang="en-US" sz="1600" b="0" baseline="0" noProof="0" dirty="0" smtClean="0"/>
                        <a:t>M</a:t>
                      </a:r>
                      <a:r>
                        <a:rPr lang="sr-Latn-BA" sz="1600" b="0" baseline="0" noProof="0" dirty="0" smtClean="0"/>
                        <a:t>MP</a:t>
                      </a:r>
                      <a:r>
                        <a:rPr lang="en-US" sz="1600" b="0" baseline="0" noProof="0" dirty="0" smtClean="0"/>
                        <a:t>)</a:t>
                      </a:r>
                      <a:endParaRPr lang="en-US" sz="1600" b="0" baseline="0" noProof="0" dirty="0" smtClean="0"/>
                    </a:p>
                  </a:txBody>
                  <a:tcPr marL="91444" marR="91444" marT="45712" marB="45712">
                    <a:solidFill>
                      <a:srgbClr val="0070C0"/>
                    </a:solidFill>
                  </a:tcPr>
                </a:tc>
                <a:tc hMerge="1">
                  <a:txBody>
                    <a:bodyPr/>
                    <a:lstStyle/>
                    <a:p>
                      <a:endParaRPr lang="sl-SI"/>
                    </a:p>
                  </a:txBody>
                  <a:tcPr/>
                </a:tc>
                <a:tc hMerge="1">
                  <a:txBody>
                    <a:bodyPr/>
                    <a:lstStyle/>
                    <a:p>
                      <a:endParaRPr lang="sl-SI"/>
                    </a:p>
                  </a:txBody>
                  <a:tcPr/>
                </a:tc>
                <a:tc hMerge="1">
                  <a:txBody>
                    <a:bodyPr/>
                    <a:lstStyle/>
                    <a:p>
                      <a:endParaRPr lang="sl-SI" b="0" dirty="0"/>
                    </a:p>
                  </a:txBody>
                  <a:tcPr/>
                </a:tc>
              </a:tr>
              <a:tr h="2898759">
                <a:tc>
                  <a:txBody>
                    <a:bodyPr/>
                    <a:lstStyle/>
                    <a:p>
                      <a:pPr marL="0" indent="0" algn="ctr">
                        <a:buNone/>
                        <a:defRPr/>
                      </a:pPr>
                      <a:r>
                        <a:rPr lang="hr-HR" sz="1800" b="1" noProof="0" dirty="0" smtClean="0"/>
                        <a:t>Istraga </a:t>
                      </a:r>
                      <a:r>
                        <a:rPr lang="en-US" sz="1800" b="1" noProof="0" dirty="0" smtClean="0"/>
                        <a:t>(</a:t>
                      </a:r>
                      <a:r>
                        <a:rPr lang="hr-HR" sz="1800" b="1" noProof="0" dirty="0" smtClean="0"/>
                        <a:t>internet</a:t>
                      </a:r>
                      <a:r>
                        <a:rPr lang="en-US" sz="1800" b="1" noProof="0" dirty="0" smtClean="0"/>
                        <a:t>)</a:t>
                      </a:r>
                      <a:r>
                        <a:rPr lang="sr-Latn-BA" sz="1800" b="1" noProof="0" dirty="0" smtClean="0"/>
                        <a:t> </a:t>
                      </a:r>
                      <a:r>
                        <a:rPr lang="hr-HR" sz="1800" b="1" noProof="0" dirty="0" smtClean="0"/>
                        <a:t>kriminala</a:t>
                      </a:r>
                      <a:r>
                        <a:rPr lang="en-US" sz="1800" b="1" noProof="0" dirty="0" smtClean="0"/>
                        <a:t> </a:t>
                      </a:r>
                      <a:endParaRPr lang="en-US" sz="2000" b="1" noProof="0" dirty="0" smtClean="0"/>
                    </a:p>
                    <a:p>
                      <a:pPr marL="0" indent="0" algn="l">
                        <a:buFont typeface="Arial" panose="020B0604020202020204" pitchFamily="34" charset="0"/>
                        <a:buNone/>
                        <a:defRPr/>
                      </a:pPr>
                      <a:r>
                        <a:rPr lang="en-US" sz="1600" b="0" noProof="0" dirty="0" smtClean="0"/>
                        <a:t>(E- </a:t>
                      </a:r>
                      <a:r>
                        <a:rPr lang="hr-HR" sz="1600" b="0" noProof="0" dirty="0" smtClean="0"/>
                        <a:t>dokaz</a:t>
                      </a:r>
                      <a:r>
                        <a:rPr lang="en-US" sz="1600" b="0" noProof="0" dirty="0" smtClean="0"/>
                        <a:t>: </a:t>
                      </a:r>
                      <a:r>
                        <a:rPr lang="hr-HR" sz="1600" b="0" noProof="0" dirty="0" smtClean="0"/>
                        <a:t>pretplatnik</a:t>
                      </a:r>
                      <a:r>
                        <a:rPr lang="en-US" sz="1600" b="0" noProof="0" dirty="0" smtClean="0"/>
                        <a:t> (IP ID), </a:t>
                      </a:r>
                      <a:r>
                        <a:rPr lang="hr-HR" sz="1600" b="0" noProof="0" dirty="0" smtClean="0"/>
                        <a:t>saobraćaj</a:t>
                      </a:r>
                      <a:r>
                        <a:rPr lang="en-US" sz="1600" b="0" noProof="0" dirty="0" smtClean="0"/>
                        <a:t>, </a:t>
                      </a:r>
                      <a:r>
                        <a:rPr lang="hr-HR" sz="1600" b="0" noProof="0" dirty="0" smtClean="0"/>
                        <a:t>sadržaj</a:t>
                      </a:r>
                      <a:r>
                        <a:rPr lang="hr-HR" sz="1600" b="0" baseline="0" noProof="0" dirty="0" smtClean="0"/>
                        <a:t> podataka</a:t>
                      </a:r>
                      <a:r>
                        <a:rPr lang="en-US" sz="1600" b="0" noProof="0" dirty="0" smtClean="0"/>
                        <a:t>)</a:t>
                      </a:r>
                    </a:p>
                    <a:p>
                      <a:pPr marL="0" indent="0" algn="l">
                        <a:buFont typeface="Arial" panose="020B0604020202020204" pitchFamily="34" charset="0"/>
                        <a:buNone/>
                        <a:defRPr/>
                      </a:pPr>
                      <a:endParaRPr lang="en-US" sz="1600" b="0" noProof="0" dirty="0" smtClean="0"/>
                    </a:p>
                    <a:p>
                      <a:pPr marL="0" indent="0" algn="l">
                        <a:buFont typeface="Arial" panose="020B0604020202020204" pitchFamily="34" charset="0"/>
                        <a:buNone/>
                        <a:defRPr/>
                      </a:pPr>
                      <a:endParaRPr lang="en-US" sz="1600" b="0" noProof="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hr-HR" sz="1600" b="1" kern="1200" noProof="0" dirty="0" smtClean="0">
                          <a:solidFill>
                            <a:srgbClr val="000000"/>
                          </a:solidFill>
                          <a:latin typeface="+mn-lt"/>
                          <a:ea typeface="+mn-ea"/>
                          <a:cs typeface="+mn-cs"/>
                        </a:rPr>
                        <a:t>Direktna saradnja sa</a:t>
                      </a:r>
                      <a:r>
                        <a:rPr lang="en-US" sz="1600" b="1" kern="1200" noProof="0" dirty="0" smtClean="0">
                          <a:solidFill>
                            <a:srgbClr val="000000"/>
                          </a:solidFill>
                          <a:latin typeface="+mn-lt"/>
                          <a:ea typeface="+mn-ea"/>
                          <a:cs typeface="+mn-cs"/>
                        </a:rPr>
                        <a:t> MSPs</a:t>
                      </a:r>
                      <a:endParaRPr lang="sl-SI" sz="1600" b="1" kern="1200" noProof="0" dirty="0" smtClean="0">
                        <a:solidFill>
                          <a:srgbClr val="000000"/>
                        </a:solidFill>
                        <a:latin typeface="+mn-lt"/>
                        <a:ea typeface="+mn-ea"/>
                        <a:cs typeface="+mn-cs"/>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noProof="0" dirty="0" smtClean="0">
                          <a:solidFill>
                            <a:srgbClr val="000000"/>
                          </a:solidFill>
                        </a:rPr>
                        <a:t>24/7 </a:t>
                      </a:r>
                      <a:r>
                        <a:rPr lang="hr-HR" sz="1600" b="1" noProof="0" dirty="0" smtClean="0">
                          <a:solidFill>
                            <a:srgbClr val="000000"/>
                          </a:solidFill>
                        </a:rPr>
                        <a:t>mreža</a:t>
                      </a:r>
                      <a:endParaRPr lang="en-US" sz="1600" b="1" noProof="0" dirty="0" smtClean="0">
                        <a:solidFill>
                          <a:srgbClr val="000000"/>
                        </a:solidFill>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noProof="0" dirty="0" smtClean="0">
                          <a:solidFill>
                            <a:srgbClr val="000000"/>
                          </a:solidFill>
                        </a:rPr>
                        <a:t>Interpol</a:t>
                      </a:r>
                      <a:r>
                        <a:rPr lang="sl-SI" sz="1600" b="1" noProof="0" dirty="0" smtClean="0">
                          <a:solidFill>
                            <a:srgbClr val="000000"/>
                          </a:solidFill>
                        </a:rPr>
                        <a:t> kanal</a:t>
                      </a:r>
                      <a:endParaRPr lang="en-US" sz="1600" b="1" noProof="0" dirty="0" smtClean="0">
                        <a:solidFill>
                          <a:srgbClr val="000000"/>
                        </a:solidFill>
                      </a:endParaRP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sl-SI" sz="1600" b="1" noProof="0" dirty="0" smtClean="0">
                          <a:solidFill>
                            <a:srgbClr val="000000"/>
                          </a:solidFill>
                        </a:rPr>
                        <a:t>(</a:t>
                      </a:r>
                      <a:r>
                        <a:rPr lang="en-US" sz="1600" b="1" noProof="0" dirty="0" smtClean="0">
                          <a:solidFill>
                            <a:srgbClr val="000000"/>
                          </a:solidFill>
                        </a:rPr>
                        <a:t>Europol EC3</a:t>
                      </a:r>
                      <a:r>
                        <a:rPr lang="sl-SI" sz="1600" b="1" noProof="0" dirty="0" smtClean="0">
                          <a:solidFill>
                            <a:srgbClr val="000000"/>
                          </a:solidFill>
                        </a:rPr>
                        <a:t>)</a:t>
                      </a:r>
                      <a:endParaRPr lang="en-US" sz="1600" b="1" noProof="0" dirty="0" smtClean="0">
                        <a:solidFill>
                          <a:srgbClr val="000000"/>
                        </a:solidFill>
                      </a:endParaRPr>
                    </a:p>
                  </a:txBody>
                  <a:tcPr marL="91444" marR="91444" marT="45712" marB="45712">
                    <a:solidFill>
                      <a:srgbClr val="81ADD5"/>
                    </a:solidFill>
                  </a:tcPr>
                </a:tc>
                <a:tc gridSpan="2">
                  <a:txBody>
                    <a:bodyPr/>
                    <a:lstStyle/>
                    <a:p>
                      <a:pPr algn="ctr">
                        <a:defRPr/>
                      </a:pPr>
                      <a:r>
                        <a:rPr lang="hr-HR" sz="1800" b="1" noProof="0" dirty="0" smtClean="0"/>
                        <a:t>Finansijske</a:t>
                      </a:r>
                      <a:r>
                        <a:rPr lang="hr-HR" sz="1800" b="1" baseline="0" noProof="0" dirty="0" smtClean="0"/>
                        <a:t> istrage </a:t>
                      </a:r>
                      <a:r>
                        <a:rPr lang="en-US" sz="1800" b="1" noProof="0" dirty="0" smtClean="0"/>
                        <a:t> </a:t>
                      </a:r>
                    </a:p>
                    <a:p>
                      <a:pPr algn="ctr">
                        <a:defRPr/>
                      </a:pPr>
                      <a:endParaRPr lang="en-US" sz="1800" b="0" noProof="0" dirty="0" smtClean="0"/>
                    </a:p>
                    <a:p>
                      <a:pPr marL="0" indent="0">
                        <a:buFont typeface="Arial" panose="020B0604020202020204" pitchFamily="34" charset="0"/>
                        <a:buNone/>
                        <a:defRPr/>
                      </a:pPr>
                      <a:r>
                        <a:rPr lang="en-US" sz="1600" b="0" noProof="0" dirty="0" smtClean="0">
                          <a:solidFill>
                            <a:srgbClr val="000000"/>
                          </a:solidFill>
                        </a:rPr>
                        <a:t>(</a:t>
                      </a:r>
                      <a:r>
                        <a:rPr lang="hr-HR" sz="1600" b="0" noProof="0" dirty="0" smtClean="0">
                          <a:solidFill>
                            <a:srgbClr val="000000"/>
                          </a:solidFill>
                        </a:rPr>
                        <a:t>Bankovni podaci, praćenje bankovnih transakcija,</a:t>
                      </a:r>
                      <a:r>
                        <a:rPr lang="hr-HR" sz="1600" b="0" baseline="0" noProof="0" dirty="0" smtClean="0">
                          <a:solidFill>
                            <a:srgbClr val="000000"/>
                          </a:solidFill>
                        </a:rPr>
                        <a:t> lociranje imovine, zamrzavanje, naredbe za oduzimanje</a:t>
                      </a:r>
                      <a:r>
                        <a:rPr lang="en-US" sz="1600" b="0" noProof="0" dirty="0" smtClean="0">
                          <a:solidFill>
                            <a:srgbClr val="000000"/>
                          </a:solidFill>
                        </a:rPr>
                        <a:t>)</a:t>
                      </a:r>
                      <a:endParaRPr lang="sl-SI" sz="1600" b="0" noProof="0" dirty="0" smtClean="0">
                        <a:solidFill>
                          <a:srgbClr val="000000"/>
                        </a:solidFill>
                      </a:endParaRPr>
                    </a:p>
                    <a:p>
                      <a:pPr marL="0" indent="0">
                        <a:buFont typeface="Arial" panose="020B0604020202020204" pitchFamily="34" charset="0"/>
                        <a:buNone/>
                        <a:defRPr/>
                      </a:pPr>
                      <a:r>
                        <a:rPr lang="sl-SI" sz="1600" b="0" noProof="0" dirty="0" smtClean="0">
                          <a:solidFill>
                            <a:srgbClr val="000000"/>
                          </a:solidFill>
                        </a:rPr>
                        <a:t>(Konfiskacija)</a:t>
                      </a:r>
                      <a:endParaRPr lang="sl-SI" sz="2000" b="1" noProof="0" dirty="0" smtClean="0">
                        <a:solidFill>
                          <a:srgbClr val="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0" noProof="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noProof="0" dirty="0" smtClean="0"/>
                        <a:t>C</a:t>
                      </a:r>
                      <a:r>
                        <a:rPr lang="sl-SI" sz="1600" b="1" noProof="0" dirty="0" smtClean="0"/>
                        <a:t>ARIN</a:t>
                      </a:r>
                      <a:endParaRPr lang="en-US" sz="1800" b="1" noProof="0" dirty="0" smtClean="0"/>
                    </a:p>
                  </a:txBody>
                  <a:tcPr marL="91444" marR="91444" marT="45712" marB="45712">
                    <a:noFill/>
                  </a:tcPr>
                </a:tc>
                <a:tc hMerge="1">
                  <a:txBody>
                    <a:bodyPr/>
                    <a:lstStyle/>
                    <a:p>
                      <a:endParaRPr lang="sl-SI"/>
                    </a:p>
                  </a:txBody>
                  <a:tcPr/>
                </a:tc>
                <a:tc>
                  <a:txBody>
                    <a:bodyPr/>
                    <a:lstStyle/>
                    <a:p>
                      <a:pPr algn="ctr">
                        <a:defRPr/>
                      </a:pPr>
                      <a:r>
                        <a:rPr lang="hr-HR" sz="1800" b="1" noProof="0" dirty="0" smtClean="0"/>
                        <a:t>Pranje</a:t>
                      </a:r>
                      <a:r>
                        <a:rPr lang="hr-HR" sz="1800" b="1" baseline="0" noProof="0" dirty="0" smtClean="0"/>
                        <a:t> novca</a:t>
                      </a:r>
                      <a:r>
                        <a:rPr lang="en-US" sz="1800" b="1" noProof="0" dirty="0" smtClean="0"/>
                        <a:t> - FIU</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2000" baseline="0" noProof="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600" noProof="0" dirty="0" smtClean="0"/>
                        <a:t>(</a:t>
                      </a:r>
                      <a:r>
                        <a:rPr lang="hr-HR" sz="1600" noProof="0" dirty="0" smtClean="0"/>
                        <a:t>Razmena informacija</a:t>
                      </a:r>
                      <a:r>
                        <a:rPr lang="hr-HR" sz="1600" baseline="0" noProof="0" dirty="0" smtClean="0"/>
                        <a:t> i STR, odgađanje finansijske transakcije</a:t>
                      </a:r>
                      <a:r>
                        <a:rPr lang="en-US" sz="1600" baseline="0" noProof="0" dirty="0" smtClean="0"/>
                        <a:t>)</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aseline="0" noProof="0" dirty="0" smtClean="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aseline="0" noProof="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baseline="0" noProof="0" dirty="0" smtClean="0">
                          <a:solidFill>
                            <a:srgbClr val="000000"/>
                          </a:solidFill>
                        </a:rPr>
                        <a:t>EGMONT Group</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baseline="0" noProof="0" dirty="0" smtClean="0">
                          <a:solidFill>
                            <a:srgbClr val="000000"/>
                          </a:solidFill>
                        </a:rPr>
                        <a:t>(EU) </a:t>
                      </a:r>
                      <a:r>
                        <a:rPr lang="en-US" sz="1600" b="1" baseline="0" noProof="0" dirty="0" err="1" smtClean="0">
                          <a:solidFill>
                            <a:srgbClr val="000000"/>
                          </a:solidFill>
                        </a:rPr>
                        <a:t>FIUnet</a:t>
                      </a:r>
                      <a:r>
                        <a:rPr lang="en-US" sz="1600" b="1" baseline="0" noProof="0" dirty="0" smtClean="0">
                          <a:solidFill>
                            <a:srgbClr val="000000"/>
                          </a:solidFill>
                        </a:rPr>
                        <a:t> </a:t>
                      </a:r>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600" b="1" baseline="0" noProof="0" dirty="0" smtClean="0">
                          <a:solidFill>
                            <a:srgbClr val="000000"/>
                          </a:solidFill>
                        </a:rPr>
                        <a:t>FIU to FIU </a:t>
                      </a:r>
                      <a:r>
                        <a:rPr lang="sl-SI" sz="1600" b="1" baseline="0" noProof="0" dirty="0" smtClean="0">
                          <a:solidFill>
                            <a:srgbClr val="000000"/>
                          </a:solidFill>
                        </a:rPr>
                        <a:t>(</a:t>
                      </a:r>
                      <a:r>
                        <a:rPr lang="en-US" sz="1600" b="1" baseline="0" noProof="0" dirty="0" err="1" smtClean="0">
                          <a:solidFill>
                            <a:srgbClr val="000000"/>
                          </a:solidFill>
                        </a:rPr>
                        <a:t>MoUs</a:t>
                      </a:r>
                      <a:r>
                        <a:rPr lang="en-US" sz="1600" b="1" baseline="0" noProof="0" dirty="0" smtClean="0">
                          <a:solidFill>
                            <a:srgbClr val="000000"/>
                          </a:solidFill>
                        </a:rPr>
                        <a:t>) </a:t>
                      </a:r>
                    </a:p>
                  </a:txBody>
                  <a:tcPr marL="91444" marR="91444" marT="45712" marB="45712">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sl-SI" sz="2800" b="1" dirty="0" smtClean="0"/>
              <a:t>Međunarodni pravni instrumenti</a:t>
            </a:r>
            <a:r>
              <a:rPr lang="sl-SI" sz="3600" dirty="0" smtClean="0"/>
              <a:t/>
            </a:r>
            <a:br>
              <a:rPr lang="sl-SI" sz="3600" dirty="0" smtClean="0"/>
            </a:br>
            <a:endParaRPr lang="en-US" sz="3600" dirty="0" smtClean="0"/>
          </a:p>
        </p:txBody>
      </p:sp>
      <p:sp>
        <p:nvSpPr>
          <p:cNvPr id="11267" name="Content Placeholder 2"/>
          <p:cNvSpPr>
            <a:spLocks noGrp="1"/>
          </p:cNvSpPr>
          <p:nvPr>
            <p:ph idx="1"/>
          </p:nvPr>
        </p:nvSpPr>
        <p:spPr>
          <a:xfrm>
            <a:off x="214313" y="1643063"/>
            <a:ext cx="8786812" cy="4857750"/>
          </a:xfrm>
        </p:spPr>
        <p:txBody>
          <a:bodyPr/>
          <a:lstStyle/>
          <a:p>
            <a:pPr>
              <a:buFont typeface="Arial" charset="0"/>
              <a:buNone/>
            </a:pPr>
            <a:r>
              <a:rPr lang="hr-HR" sz="1800" dirty="0" smtClean="0"/>
              <a:t>Izazov je u tome da se izabere najdelotvorniji instrument, obzirom da isti mogu varirati zavisno od predmeta zahteva za saradnju.</a:t>
            </a:r>
            <a:endParaRPr lang="en-US" sz="1800" dirty="0" smtClean="0"/>
          </a:p>
          <a:p>
            <a:pPr>
              <a:buFont typeface="Arial" charset="0"/>
              <a:buNone/>
            </a:pPr>
            <a:r>
              <a:rPr lang="en-US" sz="1800" dirty="0" smtClean="0"/>
              <a:t> </a:t>
            </a:r>
          </a:p>
          <a:p>
            <a:pPr>
              <a:buFont typeface="Arial" charset="0"/>
              <a:buNone/>
            </a:pPr>
            <a:r>
              <a:rPr lang="hr-HR" sz="1800" b="1" dirty="0" smtClean="0"/>
              <a:t>Varšavska konvencija </a:t>
            </a:r>
            <a:r>
              <a:rPr lang="en-US" sz="1800" dirty="0" smtClean="0"/>
              <a:t> </a:t>
            </a:r>
            <a:r>
              <a:rPr lang="hr-HR" sz="1800" dirty="0" smtClean="0"/>
              <a:t>određuje centralne organe za istražne, te zahteve za međunarodnu pravnu pomoć u vezi sa zamrzavanjem i konfiskacijom. U hitnim slučajevima, predviđena je direktna saradnja između odgovornih sudskih i tužilačkih organa (član 34), kao i direktna saradnja između </a:t>
            </a:r>
            <a:r>
              <a:rPr lang="hr-HR" sz="1800" dirty="0" smtClean="0"/>
              <a:t>jedinica za finansijske istrage (</a:t>
            </a:r>
            <a:r>
              <a:rPr lang="hr-HR" sz="1800" i="1" dirty="0" smtClean="0"/>
              <a:t>FIU</a:t>
            </a:r>
            <a:r>
              <a:rPr lang="hr-HR" sz="1800" dirty="0" smtClean="0"/>
              <a:t>), </a:t>
            </a:r>
            <a:r>
              <a:rPr lang="hr-HR" sz="1800" dirty="0" smtClean="0"/>
              <a:t>uključujući i administrativno zamrzavanje</a:t>
            </a:r>
            <a:endParaRPr lang="sl-SI" sz="1800" dirty="0" smtClean="0"/>
          </a:p>
          <a:p>
            <a:pPr>
              <a:buFont typeface="Arial" charset="0"/>
              <a:buNone/>
            </a:pPr>
            <a:r>
              <a:rPr lang="sl-SI" sz="1800" b="1" dirty="0" smtClean="0"/>
              <a:t>Strazburška konvencija  </a:t>
            </a:r>
            <a:r>
              <a:rPr lang="sl-SI" sz="1800" dirty="0" smtClean="0"/>
              <a:t>iz 1990, pre Varšavske konvencije se primenjuje kod onih zemalja ugovornica koje nisu ratifikovele </a:t>
            </a:r>
            <a:r>
              <a:rPr lang="sl-SI" sz="1800" dirty="0" smtClean="0"/>
              <a:t> ovu poslednju.  </a:t>
            </a:r>
            <a:endParaRPr lang="en-US" sz="1800" dirty="0" smtClean="0"/>
          </a:p>
          <a:p>
            <a:pPr>
              <a:buFont typeface="Arial" charset="0"/>
              <a:buNone/>
            </a:pPr>
            <a:r>
              <a:rPr lang="hr-HR" sz="1800" b="1" dirty="0" smtClean="0"/>
              <a:t>Konvencija iz Budimpešte</a:t>
            </a:r>
            <a:r>
              <a:rPr lang="en-US" sz="1800" dirty="0" smtClean="0"/>
              <a:t> </a:t>
            </a:r>
            <a:r>
              <a:rPr lang="hr-HR" sz="1800" dirty="0" smtClean="0"/>
              <a:t>predviđa 24/7 operativnu mrežu za saradnju (na nivou policije i/ili tužilaca) i omogućuje direktne zahteve za međunarodnu pravnu pomoć između odgovornih organa u hitnim situacijama.</a:t>
            </a:r>
            <a:r>
              <a:rPr lang="en-US" sz="1800" dirty="0" smtClean="0"/>
              <a:t> </a:t>
            </a:r>
          </a:p>
          <a:p>
            <a:pPr>
              <a:buFont typeface="Arial" charset="0"/>
              <a:buNone/>
            </a:pPr>
            <a:r>
              <a:rPr lang="hr-HR" sz="1800" b="1" dirty="0" smtClean="0"/>
              <a:t>Evropska konvencija o međusobnoj pomoći u krivičnim stvarima</a:t>
            </a:r>
            <a:r>
              <a:rPr lang="en-US" sz="1800" dirty="0" smtClean="0"/>
              <a:t>, ETS 30, 20.4.1959</a:t>
            </a:r>
            <a:r>
              <a:rPr lang="hr-HR" sz="1800" dirty="0" smtClean="0"/>
              <a:t> i njeni dodatni protokoli</a:t>
            </a:r>
            <a:r>
              <a:rPr lang="en-US" sz="1800" dirty="0" smtClean="0"/>
              <a:t>, ETS 99 and ETS 182</a:t>
            </a:r>
            <a:r>
              <a:rPr lang="en-US" sz="1800" dirty="0" smtClean="0"/>
              <a:t>.</a:t>
            </a:r>
            <a:endParaRPr lang="en-US" sz="1800" dirty="0" smtClean="0"/>
          </a:p>
          <a:p>
            <a:pPr>
              <a:buFont typeface="Arial" charset="0"/>
              <a:buNone/>
            </a:pPr>
            <a:r>
              <a:rPr lang="en-US" sz="1800" b="1" dirty="0" smtClean="0"/>
              <a:t>UN </a:t>
            </a:r>
            <a:r>
              <a:rPr lang="hr-HR" sz="1800" b="1" dirty="0" smtClean="0"/>
              <a:t>konvencije</a:t>
            </a:r>
            <a:r>
              <a:rPr lang="en-US" sz="1800" dirty="0" smtClean="0"/>
              <a:t>: 1988 o</a:t>
            </a:r>
            <a:r>
              <a:rPr lang="hr-HR" sz="1800" dirty="0" smtClean="0"/>
              <a:t> drogama</a:t>
            </a:r>
            <a:r>
              <a:rPr lang="en-US" sz="1800" dirty="0" smtClean="0"/>
              <a:t>, 2000 UNTOC </a:t>
            </a:r>
            <a:r>
              <a:rPr lang="hr-HR" sz="1800" dirty="0" smtClean="0"/>
              <a:t>konvencija</a:t>
            </a:r>
            <a:r>
              <a:rPr lang="en-US" sz="1800" dirty="0" smtClean="0"/>
              <a:t>, 2003 o</a:t>
            </a:r>
            <a:r>
              <a:rPr lang="hr-HR" sz="1800" dirty="0" smtClean="0"/>
              <a:t> korupciji</a:t>
            </a:r>
            <a:r>
              <a:rPr lang="en-US" sz="1800" dirty="0" smtClean="0"/>
              <a:t>. </a:t>
            </a:r>
            <a:r>
              <a:rPr lang="en-US" sz="1800" b="1" dirty="0" smtClean="0"/>
              <a:t> </a:t>
            </a:r>
            <a:endParaRPr lang="en-US" sz="1800" dirty="0" smtClean="0"/>
          </a:p>
          <a:p>
            <a:pPr>
              <a:buFont typeface="Arial" charset="0"/>
              <a:buNone/>
            </a:pPr>
            <a:endParaRPr lang="en-US" sz="18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slov 1"/>
          <p:cNvSpPr>
            <a:spLocks noGrp="1"/>
          </p:cNvSpPr>
          <p:nvPr>
            <p:ph type="title"/>
          </p:nvPr>
        </p:nvSpPr>
        <p:spPr>
          <a:xfrm>
            <a:off x="468313" y="1052513"/>
            <a:ext cx="8229600" cy="863600"/>
          </a:xfrm>
        </p:spPr>
        <p:txBody>
          <a:bodyPr/>
          <a:lstStyle/>
          <a:p>
            <a:r>
              <a:rPr lang="hr-HR" sz="2800" b="1" dirty="0" smtClean="0"/>
              <a:t>Međunarodni pravni instrumenti</a:t>
            </a:r>
            <a:endParaRPr lang="en-US" sz="2800" dirty="0" smtClean="0"/>
          </a:p>
        </p:txBody>
      </p:sp>
      <p:graphicFrame>
        <p:nvGraphicFramePr>
          <p:cNvPr id="4" name="Označba mesta vsebine 3"/>
          <p:cNvGraphicFramePr>
            <a:graphicFrameLocks noGrp="1"/>
          </p:cNvGraphicFramePr>
          <p:nvPr>
            <p:ph idx="1"/>
          </p:nvPr>
        </p:nvGraphicFramePr>
        <p:xfrm>
          <a:off x="468313" y="1989138"/>
          <a:ext cx="8064500" cy="4724537"/>
        </p:xfrm>
        <a:graphic>
          <a:graphicData uri="http://schemas.openxmlformats.org/drawingml/2006/table">
            <a:tbl>
              <a:tblPr firstRow="1" bandRow="1">
                <a:tableStyleId>{5C22544A-7EE6-4342-B048-85BDC9FD1C3A}</a:tableStyleId>
              </a:tblPr>
              <a:tblGrid>
                <a:gridCol w="3959854"/>
                <a:gridCol w="4104646"/>
              </a:tblGrid>
              <a:tr h="2368734">
                <a:tc>
                  <a:txBody>
                    <a:bodyPr/>
                    <a:lstStyle/>
                    <a:p>
                      <a:pPr marL="0" indent="0" algn="ctr">
                        <a:buNone/>
                        <a:defRPr/>
                      </a:pPr>
                      <a:endParaRPr lang="en-GB" sz="2800" b="1" noProof="0" dirty="0" smtClean="0">
                        <a:solidFill>
                          <a:srgbClr val="000000"/>
                        </a:solidFill>
                      </a:endParaRPr>
                    </a:p>
                    <a:p>
                      <a:pPr marL="0" indent="0" algn="ctr">
                        <a:buNone/>
                        <a:defRPr/>
                      </a:pPr>
                      <a:endParaRPr lang="en-GB" sz="2800" b="1" noProof="0" dirty="0" smtClean="0">
                        <a:solidFill>
                          <a:srgbClr val="000000"/>
                        </a:solidFill>
                      </a:endParaRPr>
                    </a:p>
                    <a:p>
                      <a:pPr marL="0" indent="0" algn="ctr">
                        <a:buNone/>
                        <a:defRPr/>
                      </a:pPr>
                      <a:r>
                        <a:rPr lang="hr-HR" sz="2800" b="1" noProof="0" dirty="0" smtClean="0">
                          <a:solidFill>
                            <a:srgbClr val="000000"/>
                          </a:solidFill>
                        </a:rPr>
                        <a:t>Konvencija</a:t>
                      </a:r>
                      <a:r>
                        <a:rPr lang="hr-HR" sz="2800" b="1" baseline="0" noProof="0" dirty="0" smtClean="0">
                          <a:solidFill>
                            <a:srgbClr val="000000"/>
                          </a:solidFill>
                        </a:rPr>
                        <a:t> iz Budimpešte</a:t>
                      </a:r>
                      <a:endParaRPr lang="en-GB" sz="2800" b="1" noProof="0" dirty="0" smtClean="0">
                        <a:solidFill>
                          <a:srgbClr val="000000"/>
                        </a:solidFill>
                      </a:endParaRPr>
                    </a:p>
                    <a:p>
                      <a:pPr algn="ctr"/>
                      <a:r>
                        <a:rPr lang="en-GB" sz="2800" b="1" noProof="0" dirty="0" smtClean="0">
                          <a:solidFill>
                            <a:srgbClr val="000000"/>
                          </a:solidFill>
                        </a:rPr>
                        <a:t>(</a:t>
                      </a:r>
                      <a:r>
                        <a:rPr lang="sr-Latn-BA" sz="2800" b="1" noProof="0" dirty="0" smtClean="0">
                          <a:solidFill>
                            <a:srgbClr val="000000"/>
                          </a:solidFill>
                        </a:rPr>
                        <a:t>Internet k</a:t>
                      </a:r>
                      <a:r>
                        <a:rPr lang="hr-HR" sz="2800" b="1" noProof="0" dirty="0" smtClean="0">
                          <a:solidFill>
                            <a:srgbClr val="000000"/>
                          </a:solidFill>
                        </a:rPr>
                        <a:t>riminal</a:t>
                      </a:r>
                      <a:r>
                        <a:rPr lang="en-GB" sz="2800" b="1" noProof="0" dirty="0" smtClean="0">
                          <a:solidFill>
                            <a:srgbClr val="000000"/>
                          </a:solidFill>
                        </a:rPr>
                        <a:t>) </a:t>
                      </a:r>
                    </a:p>
                    <a:p>
                      <a:pPr marL="0" indent="0" algn="ctr">
                        <a:buNone/>
                        <a:defRPr/>
                      </a:pPr>
                      <a:endParaRPr lang="en-GB" sz="2800" b="1" noProof="0" dirty="0" smtClean="0">
                        <a:solidFill>
                          <a:srgbClr val="000000"/>
                        </a:solidFill>
                      </a:endParaRPr>
                    </a:p>
                  </a:txBody>
                  <a:tcPr marL="91444" marR="91444" marT="45722" marB="45722">
                    <a:solidFill>
                      <a:schemeClr val="accent1">
                        <a:lumMod val="20000"/>
                        <a:lumOff val="80000"/>
                      </a:schemeClr>
                    </a:solidFill>
                  </a:tcPr>
                </a:tc>
                <a:tc>
                  <a:txBody>
                    <a:bodyPr/>
                    <a:lstStyle/>
                    <a:p>
                      <a:pPr algn="ctr">
                        <a:defRPr/>
                      </a:pPr>
                      <a:endParaRPr lang="en-GB" sz="2800" b="1" noProof="0" dirty="0" smtClean="0">
                        <a:solidFill>
                          <a:srgbClr val="000000"/>
                        </a:solidFill>
                      </a:endParaRPr>
                    </a:p>
                    <a:p>
                      <a:pPr algn="ctr">
                        <a:defRPr/>
                      </a:pPr>
                      <a:endParaRPr lang="en-GB" sz="2800" b="1" noProof="0" dirty="0" smtClean="0">
                        <a:solidFill>
                          <a:srgbClr val="000000"/>
                        </a:solidFill>
                      </a:endParaRPr>
                    </a:p>
                    <a:p>
                      <a:pPr algn="ctr">
                        <a:defRPr/>
                      </a:pPr>
                      <a:r>
                        <a:rPr lang="hr-HR" sz="2800" b="1" noProof="0" dirty="0" smtClean="0">
                          <a:solidFill>
                            <a:srgbClr val="000000"/>
                          </a:solidFill>
                        </a:rPr>
                        <a:t>Konvencija</a:t>
                      </a:r>
                      <a:r>
                        <a:rPr lang="hr-HR" sz="2800" b="1" baseline="0" noProof="0" dirty="0" smtClean="0">
                          <a:solidFill>
                            <a:srgbClr val="000000"/>
                          </a:solidFill>
                        </a:rPr>
                        <a:t> iz Varšave</a:t>
                      </a:r>
                      <a:r>
                        <a:rPr lang="en-GB" sz="2800" b="1" noProof="0" dirty="0" smtClean="0">
                          <a:solidFill>
                            <a:srgbClr val="000000"/>
                          </a:solidFill>
                        </a:rPr>
                        <a:t> </a:t>
                      </a:r>
                      <a:endParaRPr lang="sl-SI" sz="2800" b="1" noProof="0" dirty="0" smtClean="0">
                        <a:solidFill>
                          <a:srgbClr val="000000"/>
                        </a:solidFill>
                      </a:endParaRPr>
                    </a:p>
                    <a:p>
                      <a:pPr algn="ctr">
                        <a:defRPr/>
                      </a:pPr>
                      <a:r>
                        <a:rPr lang="en-GB" sz="2800" b="1" noProof="0" dirty="0" smtClean="0">
                          <a:solidFill>
                            <a:srgbClr val="000000"/>
                          </a:solidFill>
                        </a:rPr>
                        <a:t>(</a:t>
                      </a:r>
                      <a:r>
                        <a:rPr lang="hr-HR" sz="2800" b="1" noProof="0" dirty="0" smtClean="0">
                          <a:solidFill>
                            <a:srgbClr val="000000"/>
                          </a:solidFill>
                        </a:rPr>
                        <a:t>Praćenje </a:t>
                      </a:r>
                      <a:r>
                        <a:rPr lang="hr-HR" sz="2800" b="1" noProof="0" dirty="0" smtClean="0">
                          <a:solidFill>
                            <a:schemeClr val="tx1"/>
                          </a:solidFill>
                        </a:rPr>
                        <a:t>prihoda</a:t>
                      </a:r>
                      <a:r>
                        <a:rPr lang="hr-HR" sz="2800" b="1" baseline="0" noProof="0" dirty="0" smtClean="0">
                          <a:solidFill>
                            <a:srgbClr val="000000"/>
                          </a:solidFill>
                        </a:rPr>
                        <a:t>, pranja novca, finansiranja terorizma</a:t>
                      </a:r>
                      <a:r>
                        <a:rPr lang="en-GB" sz="2800" b="1" baseline="0" noProof="0" dirty="0" smtClean="0">
                          <a:solidFill>
                            <a:srgbClr val="000000"/>
                          </a:solidFill>
                        </a:rPr>
                        <a:t>) </a:t>
                      </a:r>
                      <a:endParaRPr lang="en-GB" sz="2800" b="1" noProof="0" dirty="0" smtClean="0">
                        <a:solidFill>
                          <a:srgbClr val="000000"/>
                        </a:solidFill>
                      </a:endParaRPr>
                    </a:p>
                    <a:p>
                      <a:endParaRPr lang="en-GB" sz="1800" b="0" noProof="0" dirty="0">
                        <a:solidFill>
                          <a:srgbClr val="000000"/>
                        </a:solidFill>
                      </a:endParaRPr>
                    </a:p>
                  </a:txBody>
                  <a:tcPr marL="91444" marR="91444" marT="45722" marB="45722">
                    <a:noFill/>
                  </a:tcPr>
                </a:tc>
              </a:tr>
              <a:tr h="1798453">
                <a:tc gridSpan="2">
                  <a:txBody>
                    <a:bodyPr/>
                    <a:lstStyle/>
                    <a:p>
                      <a:pPr algn="ctr">
                        <a:defRPr/>
                      </a:pPr>
                      <a:r>
                        <a:rPr lang="sl-SI" sz="2800" b="1" noProof="0" dirty="0" smtClean="0">
                          <a:solidFill>
                            <a:srgbClr val="000000"/>
                          </a:solidFill>
                        </a:rPr>
                        <a:t>Globalni (UN) instrumenti</a:t>
                      </a:r>
                      <a:endParaRPr lang="sl-SI" sz="2800" b="1" baseline="0" noProof="0" dirty="0" smtClean="0">
                        <a:solidFill>
                          <a:srgbClr val="000000"/>
                        </a:solidFill>
                      </a:endParaRPr>
                    </a:p>
                    <a:p>
                      <a:pPr algn="ctr">
                        <a:defRPr/>
                      </a:pPr>
                      <a:r>
                        <a:rPr lang="hr-HR" sz="2800" b="1" noProof="0" dirty="0" smtClean="0"/>
                        <a:t>Regionalni instrumenti</a:t>
                      </a:r>
                      <a:endParaRPr lang="en-GB" sz="2800" b="1" baseline="0" noProof="0" dirty="0" smtClean="0"/>
                    </a:p>
                    <a:p>
                      <a:pPr algn="ctr">
                        <a:defRPr/>
                      </a:pPr>
                      <a:r>
                        <a:rPr lang="hr-HR" sz="2800" b="1" baseline="0" noProof="0" dirty="0" smtClean="0"/>
                        <a:t>Bilateralni sporazumi</a:t>
                      </a:r>
                      <a:r>
                        <a:rPr lang="en-GB" sz="2800" b="1" baseline="0" noProof="0" dirty="0" smtClean="0"/>
                        <a:t> </a:t>
                      </a:r>
                    </a:p>
                    <a:p>
                      <a:pPr algn="ctr">
                        <a:defRPr/>
                      </a:pPr>
                      <a:r>
                        <a:rPr lang="hr-HR" sz="2800" b="1" baseline="0" noProof="0" dirty="0" smtClean="0"/>
                        <a:t>Reciprocitet</a:t>
                      </a:r>
                      <a:endParaRPr lang="en-GB" sz="1800" noProof="0" dirty="0"/>
                    </a:p>
                  </a:txBody>
                  <a:tcPr marL="91444" marR="91444" marT="45722" marB="45722">
                    <a:solidFill>
                      <a:schemeClr val="accent5">
                        <a:lumMod val="40000"/>
                        <a:lumOff val="60000"/>
                      </a:schemeClr>
                    </a:solidFill>
                  </a:tcPr>
                </a:tc>
                <a:tc hMerge="1">
                  <a:txBody>
                    <a:bodyPr/>
                    <a:lstStyle/>
                    <a:p>
                      <a:endParaRPr lang="sl-SI" b="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47838</TotalTime>
  <Words>5058</Words>
  <Application>Microsoft Office PowerPoint</Application>
  <PresentationFormat>On-screen Show (4:3)</PresentationFormat>
  <Paragraphs>737</Paragraphs>
  <Slides>36</Slides>
  <Notes>36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 MEĐUNARODNA SARADNJA</vt:lpstr>
      <vt:lpstr>Ciljevi sesije</vt:lpstr>
      <vt:lpstr>Slide 3</vt:lpstr>
      <vt:lpstr>Procedure onlajn kriminala – istražne mere:  domaći/međunarodni aspekt </vt:lpstr>
      <vt:lpstr>Međunarodna saradnja</vt:lpstr>
      <vt:lpstr>Međunarodna saradnja</vt:lpstr>
      <vt:lpstr>Slide 7</vt:lpstr>
      <vt:lpstr>Međunarodni pravni instrumenti </vt:lpstr>
      <vt:lpstr>Međunarodni pravni instrumenti</vt:lpstr>
      <vt:lpstr>Međunarodna saradnja – opšta načela</vt:lpstr>
      <vt:lpstr>Međunarodna saradnja – privremene mere </vt:lpstr>
      <vt:lpstr>Međunarodna saradnja – pomoć u istragama</vt:lpstr>
      <vt:lpstr>Međunarodna saradnja - oduzimanje</vt:lpstr>
      <vt:lpstr>Međunarodna saradnja </vt:lpstr>
      <vt:lpstr>NACIONALNE KONTAKT OSOBE ?</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Neka praktična pitanja u vezi sa međunarodnim istragama internet kriminala</vt:lpstr>
      <vt:lpstr>Slide 32</vt:lpstr>
      <vt:lpstr> Pitanja:</vt:lpstr>
      <vt:lpstr>Vežba </vt:lpstr>
      <vt:lpstr>Sažetak </vt:lpstr>
      <vt:lpstr>Slide 36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dc:creator>
  <cp:lastModifiedBy>Aleksandra</cp:lastModifiedBy>
  <cp:revision>507</cp:revision>
  <cp:lastPrinted>2016-05-18T07:38:13Z</cp:lastPrinted>
  <dcterms:created xsi:type="dcterms:W3CDTF">2013-06-24T06:40:18Z</dcterms:created>
  <dcterms:modified xsi:type="dcterms:W3CDTF">2017-10-08T13:40:43Z</dcterms:modified>
</cp:coreProperties>
</file>